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8" r:id="rId2"/>
    <p:sldId id="259" r:id="rId3"/>
    <p:sldId id="266" r:id="rId4"/>
    <p:sldId id="262" r:id="rId5"/>
    <p:sldId id="268" r:id="rId6"/>
    <p:sldId id="267" r:id="rId7"/>
    <p:sldId id="263" r:id="rId8"/>
    <p:sldId id="260" r:id="rId9"/>
    <p:sldId id="264" r:id="rId10"/>
    <p:sldId id="265" r:id="rId11"/>
    <p:sldId id="269" r:id="rId12"/>
    <p:sldId id="270" r:id="rId13"/>
    <p:sldId id="271" r:id="rId14"/>
    <p:sldId id="272" r:id="rId15"/>
    <p:sldId id="26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67FF"/>
    <a:srgbClr val="A5E15D"/>
    <a:srgbClr val="7E2A00"/>
    <a:srgbClr val="00A4DE"/>
    <a:srgbClr val="6962FE"/>
    <a:srgbClr val="FF69E2"/>
    <a:srgbClr val="5D87FF"/>
    <a:srgbClr val="FF5395"/>
    <a:srgbClr val="FF66B6"/>
    <a:srgbClr val="DEB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60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13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60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7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0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36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8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15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3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25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0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F8"/>
            </a:gs>
            <a:gs pos="35000">
              <a:srgbClr val="66CCFF"/>
            </a:gs>
            <a:gs pos="70000">
              <a:srgbClr val="CCECFF"/>
            </a:gs>
            <a:gs pos="100000">
              <a:srgbClr val="99FF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45DED-4051-4B49-8301-6F04818413E8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33335-BA3F-4C74-943F-D61A46690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96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F8"/>
            </a:gs>
            <a:gs pos="35000">
              <a:srgbClr val="66CCFF"/>
            </a:gs>
            <a:gs pos="68000">
              <a:srgbClr val="CCECFF"/>
            </a:gs>
            <a:gs pos="100000">
              <a:srgbClr val="99FF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8215" y="373119"/>
            <a:ext cx="11368453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057400" algn="l"/>
                <a:tab pos="3086100" algn="l"/>
              </a:tabLst>
              <a:defRPr/>
            </a:pPr>
            <a:r>
              <a:rPr lang="ru-RU" dirty="0" smtClean="0">
                <a:ea typeface="Times New Roman" pitchFamily="18" charset="0"/>
              </a:rPr>
              <a:t>Муниципальное бюджетное </a:t>
            </a:r>
            <a:r>
              <a:rPr lang="ru-RU" dirty="0">
                <a:ea typeface="Times New Roman" pitchFamily="18" charset="0"/>
              </a:rPr>
              <a:t>учреждение дополнительного  образования </a:t>
            </a:r>
          </a:p>
          <a:p>
            <a:pPr algn="ctr">
              <a:tabLst>
                <a:tab pos="2057400" algn="l"/>
                <a:tab pos="3086100" algn="l"/>
              </a:tabLst>
              <a:defRPr/>
            </a:pPr>
            <a:r>
              <a:rPr lang="ru-RU" dirty="0" smtClean="0">
                <a:ea typeface="Times New Roman" pitchFamily="18" charset="0"/>
              </a:rPr>
              <a:t>«Дворец </a:t>
            </a:r>
            <a:r>
              <a:rPr lang="ru-RU" dirty="0">
                <a:ea typeface="Times New Roman" pitchFamily="18" charset="0"/>
              </a:rPr>
              <a:t>детского (юношеского) творчества </a:t>
            </a:r>
            <a:endParaRPr lang="ru-RU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 err="1">
                <a:ea typeface="Times New Roman" pitchFamily="18" charset="0"/>
              </a:rPr>
              <a:t>Волховского</a:t>
            </a:r>
            <a:r>
              <a:rPr lang="ru-RU" dirty="0">
                <a:ea typeface="Times New Roman" pitchFamily="18" charset="0"/>
              </a:rPr>
              <a:t> муниципального района»   </a:t>
            </a:r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endParaRPr lang="ru-RU" sz="1400" dirty="0">
              <a:ea typeface="Times New Roman" pitchFamily="18" charset="0"/>
            </a:endParaRPr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endParaRPr lang="ru-RU" sz="1400" dirty="0">
              <a:ea typeface="Times New Roman" pitchFamily="18" charset="0"/>
            </a:endParaRPr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r>
              <a:rPr lang="ru-RU" sz="1400" dirty="0">
                <a:ea typeface="Times New Roman" pitchFamily="18" charset="0"/>
              </a:rPr>
              <a:t>   </a:t>
            </a:r>
            <a:endParaRPr lang="ru-RU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b="1" dirty="0" smtClean="0">
                <a:ea typeface="Times New Roman" pitchFamily="18" charset="0"/>
              </a:rPr>
              <a:t>                            ТВОРЧЕСКИЙ </a:t>
            </a:r>
            <a:r>
              <a:rPr lang="ru-RU" b="1" dirty="0">
                <a:ea typeface="Times New Roman" pitchFamily="18" charset="0"/>
              </a:rPr>
              <a:t>ПРОЕКТ  </a:t>
            </a:r>
            <a:endParaRPr lang="ru-RU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sz="3600" b="1" dirty="0" smtClean="0">
                <a:ln>
                  <a:gradFill>
                    <a:gsLst>
                      <a:gs pos="0">
                        <a:srgbClr val="FF0000"/>
                      </a:gs>
                      <a:gs pos="50000">
                        <a:srgbClr val="DC0AEC"/>
                      </a:gs>
                      <a:gs pos="100000">
                        <a:srgbClr val="090EED"/>
                      </a:gs>
                    </a:gsLst>
                    <a:lin ang="5400000" scaled="0"/>
                  </a:gra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algn="l" rotWithShape="0">
                    <a:srgbClr val="FF00FF">
                      <a:alpha val="40000"/>
                    </a:srgbClr>
                  </a:outerShdw>
                </a:effectLst>
                <a:ea typeface="Times New Roman" pitchFamily="18" charset="0"/>
              </a:rPr>
              <a:t>               «Деревянная солонка»</a:t>
            </a:r>
            <a:r>
              <a:rPr lang="ru-RU" sz="4000" b="1" dirty="0" smtClean="0">
                <a:ln>
                  <a:gradFill>
                    <a:gsLst>
                      <a:gs pos="0">
                        <a:srgbClr val="FF0000"/>
                      </a:gs>
                      <a:gs pos="50000">
                        <a:srgbClr val="DC0AEC"/>
                      </a:gs>
                      <a:gs pos="100000">
                        <a:srgbClr val="090EED"/>
                      </a:gs>
                    </a:gsLst>
                    <a:lin ang="5400000" scaled="0"/>
                  </a:gra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algn="l" rotWithShape="0">
                    <a:srgbClr val="FF00FF">
                      <a:alpha val="40000"/>
                    </a:srgbClr>
                  </a:outerShdw>
                </a:effectLst>
              </a:rPr>
              <a:t> </a:t>
            </a:r>
            <a:endParaRPr lang="ru-RU" sz="4000" b="1" dirty="0">
              <a:ln>
                <a:gradFill>
                  <a:gsLst>
                    <a:gs pos="0">
                      <a:srgbClr val="FF0000"/>
                    </a:gs>
                    <a:gs pos="50000">
                      <a:srgbClr val="DC0AEC"/>
                    </a:gs>
                    <a:gs pos="100000">
                      <a:srgbClr val="090EED"/>
                    </a:gs>
                  </a:gsLst>
                  <a:lin ang="5400000" scaled="0"/>
                </a:gra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algn="l" rotWithShape="0">
                  <a:srgbClr val="FF00FF">
                    <a:alpha val="40000"/>
                  </a:srgbClr>
                </a:outerShdw>
              </a:effectLst>
            </a:endParaRPr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b="1" dirty="0" smtClean="0">
                <a:ea typeface="Times New Roman" pitchFamily="18" charset="0"/>
              </a:rPr>
              <a:t>                                                                 Декоративная солонка </a:t>
            </a:r>
            <a:r>
              <a:rPr lang="ru-RU" b="1" dirty="0">
                <a:ea typeface="Times New Roman" pitchFamily="18" charset="0"/>
              </a:rPr>
              <a:t>в стиле геометрической резьбы по дереву</a:t>
            </a:r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endParaRPr lang="ru-RU" b="1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endParaRPr lang="ru-RU" b="1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endParaRPr lang="ru-RU" b="1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endParaRPr lang="ru-RU" dirty="0"/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>
                <a:ea typeface="Times New Roman" pitchFamily="18" charset="0"/>
              </a:rPr>
              <a:t>                                                                        </a:t>
            </a:r>
            <a:r>
              <a:rPr lang="ru-RU" dirty="0" smtClean="0">
                <a:ea typeface="Times New Roman" pitchFamily="18" charset="0"/>
              </a:rPr>
              <a:t>                                                   </a:t>
            </a:r>
            <a:r>
              <a:rPr lang="ru-RU" b="1" dirty="0" smtClean="0">
                <a:ea typeface="Times New Roman" pitchFamily="18" charset="0"/>
              </a:rPr>
              <a:t>Назаров Михаил Владимирович</a:t>
            </a:r>
            <a:endParaRPr lang="ru-RU" b="1" dirty="0"/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>
                <a:ea typeface="Times New Roman" pitchFamily="18" charset="0"/>
              </a:rPr>
              <a:t>                                                                        </a:t>
            </a:r>
            <a:r>
              <a:rPr lang="ru-RU" dirty="0" smtClean="0">
                <a:ea typeface="Times New Roman" pitchFamily="18" charset="0"/>
              </a:rPr>
              <a:t>                                                   МБУДО  </a:t>
            </a:r>
            <a:r>
              <a:rPr lang="ru-RU" dirty="0">
                <a:ea typeface="Times New Roman" pitchFamily="18" charset="0"/>
              </a:rPr>
              <a:t>ДДЮТ  </a:t>
            </a:r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>
                <a:ea typeface="Times New Roman" pitchFamily="18" charset="0"/>
              </a:rPr>
              <a:t>                                                                        </a:t>
            </a:r>
            <a:r>
              <a:rPr lang="ru-RU" dirty="0" smtClean="0">
                <a:ea typeface="Times New Roman" pitchFamily="18" charset="0"/>
              </a:rPr>
              <a:t>                                                   г</a:t>
            </a:r>
            <a:r>
              <a:rPr lang="ru-RU" dirty="0">
                <a:ea typeface="Times New Roman" pitchFamily="18" charset="0"/>
              </a:rPr>
              <a:t>. Волхов </a:t>
            </a:r>
            <a:endParaRPr lang="ru-RU" dirty="0"/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>
                <a:ea typeface="Times New Roman" pitchFamily="18" charset="0"/>
              </a:rPr>
              <a:t>                                                                       </a:t>
            </a:r>
            <a:r>
              <a:rPr lang="ru-RU" dirty="0" smtClean="0">
                <a:ea typeface="Times New Roman" pitchFamily="18" charset="0"/>
              </a:rPr>
              <a:t>                                                    </a:t>
            </a:r>
            <a:r>
              <a:rPr lang="ru-RU" dirty="0">
                <a:ea typeface="Times New Roman" pitchFamily="18" charset="0"/>
              </a:rPr>
              <a:t>Ленинградской </a:t>
            </a:r>
            <a:r>
              <a:rPr lang="ru-RU" dirty="0" smtClean="0">
                <a:ea typeface="Times New Roman" pitchFamily="18" charset="0"/>
              </a:rPr>
              <a:t>области</a:t>
            </a:r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endParaRPr lang="ru-RU" dirty="0">
              <a:ea typeface="Times New Roman" pitchFamily="18" charset="0"/>
            </a:endParaRPr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/>
              <a:t>г. Волхов</a:t>
            </a:r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/>
              <a:t>2021 год</a:t>
            </a:r>
            <a:endParaRPr lang="ru-RU" sz="1100" dirty="0"/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endParaRPr lang="ru-RU" dirty="0"/>
          </a:p>
          <a:p>
            <a:pPr eaLnBrk="0" hangingPunct="0">
              <a:tabLst>
                <a:tab pos="2057400" algn="l"/>
                <a:tab pos="3086100" algn="l"/>
              </a:tabLst>
              <a:defRPr/>
            </a:pPr>
            <a:endParaRPr lang="ru-RU" dirty="0"/>
          </a:p>
          <a:p>
            <a:pPr algn="ctr" eaLnBrk="0" hangingPunct="0">
              <a:tabLst>
                <a:tab pos="2057400" algn="l"/>
                <a:tab pos="3086100" algn="l"/>
              </a:tabLst>
              <a:defRPr/>
            </a:pPr>
            <a:r>
              <a:rPr lang="ru-RU" dirty="0"/>
              <a:t> 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b="8333"/>
          <a:stretch/>
        </p:blipFill>
        <p:spPr>
          <a:xfrm>
            <a:off x="482843" y="1356946"/>
            <a:ext cx="4045195" cy="5214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003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70562" y="230767"/>
            <a:ext cx="3549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Солонки современные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" b="6410"/>
          <a:stretch/>
        </p:blipFill>
        <p:spPr>
          <a:xfrm>
            <a:off x="2268911" y="3668931"/>
            <a:ext cx="3094892" cy="2773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t="533" r="17129" b="7436"/>
          <a:stretch/>
        </p:blipFill>
        <p:spPr>
          <a:xfrm>
            <a:off x="5301577" y="1174870"/>
            <a:ext cx="2303585" cy="2320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t="11282" r="7991" b="16795"/>
          <a:stretch/>
        </p:blipFill>
        <p:spPr>
          <a:xfrm>
            <a:off x="8141770" y="3668932"/>
            <a:ext cx="3401282" cy="2818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12575" r="9809" b="4303"/>
          <a:stretch/>
        </p:blipFill>
        <p:spPr>
          <a:xfrm>
            <a:off x="1077340" y="831707"/>
            <a:ext cx="3293222" cy="2664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r="9915"/>
          <a:stretch/>
        </p:blipFill>
        <p:spPr>
          <a:xfrm>
            <a:off x="5585641" y="3668932"/>
            <a:ext cx="2334291" cy="2818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6838" r="9414" b="6838"/>
          <a:stretch/>
        </p:blipFill>
        <p:spPr>
          <a:xfrm>
            <a:off x="8536177" y="296470"/>
            <a:ext cx="2612469" cy="32468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4477" r="29342" b="2448"/>
          <a:stretch/>
        </p:blipFill>
        <p:spPr>
          <a:xfrm>
            <a:off x="378577" y="3668931"/>
            <a:ext cx="1668496" cy="28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92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8654" y="1028343"/>
            <a:ext cx="923192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 работы:</a:t>
            </a:r>
            <a:r>
              <a:rPr lang="ru-RU" altLang="ru-RU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изготовить </a:t>
            </a:r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солонку </a:t>
            </a:r>
            <a:r>
              <a:rPr lang="ru-RU" altLang="ru-RU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технике геометрической резьбы,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предназначенную для хранения соли.  </a:t>
            </a:r>
            <a:endParaRPr lang="ru-RU" altLang="ru-RU" dirty="0">
              <a:solidFill>
                <a:srgbClr val="7E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7E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7E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достижения этой цели необходимо было решить следующие задачи</a:t>
            </a:r>
            <a:r>
              <a:rPr lang="ru-RU" altLang="ru-RU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7E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Собрать, изучить , проанализировать материал об истории </a:t>
            </a:r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солонки;</a:t>
            </a:r>
            <a:endParaRPr lang="ru-RU" altLang="ru-RU" dirty="0">
              <a:solidFill>
                <a:srgbClr val="7E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Разработать </a:t>
            </a:r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конструкцию, форму и орнамент узора солонки;</a:t>
            </a:r>
            <a:endParaRPr lang="ru-RU" altLang="ru-RU" dirty="0">
              <a:solidFill>
                <a:srgbClr val="7E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Изготовить </a:t>
            </a:r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солонку.</a:t>
            </a:r>
            <a:endParaRPr lang="ru-RU" altLang="ru-RU" dirty="0">
              <a:solidFill>
                <a:srgbClr val="7E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38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Назаров М. проект СОЛОНКА\Фото Миша Н\IMG_1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553" y="1431517"/>
            <a:ext cx="3244684" cy="4702088"/>
          </a:xfrm>
          <a:prstGeom prst="rect">
            <a:avLst/>
          </a:prstGeom>
          <a:noFill/>
        </p:spPr>
      </p:pic>
      <p:pic>
        <p:nvPicPr>
          <p:cNvPr id="1029" name="Picture 5" descr="G:\Назаров М. проект СОЛОНКА\Фото Миша Н\IMG_1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674" y="4150837"/>
            <a:ext cx="2634404" cy="2038370"/>
          </a:xfrm>
          <a:prstGeom prst="rect">
            <a:avLst/>
          </a:prstGeom>
          <a:noFill/>
        </p:spPr>
      </p:pic>
      <p:pic>
        <p:nvPicPr>
          <p:cNvPr id="1030" name="Picture 6" descr="G:\Назаров М. проект СОЛОНКА\Фото Миша Н\IMG_1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13" y="4166404"/>
            <a:ext cx="2706234" cy="2063503"/>
          </a:xfrm>
          <a:prstGeom prst="rect">
            <a:avLst/>
          </a:prstGeom>
          <a:noFill/>
        </p:spPr>
      </p:pic>
      <p:pic>
        <p:nvPicPr>
          <p:cNvPr id="1031" name="Picture 7" descr="G:\Назаров М. проект СОЛОНКА\Фото Миша Н\IMG_1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5122" y="1550569"/>
            <a:ext cx="3182586" cy="2127028"/>
          </a:xfrm>
          <a:prstGeom prst="rect">
            <a:avLst/>
          </a:prstGeom>
          <a:noFill/>
        </p:spPr>
      </p:pic>
      <p:pic>
        <p:nvPicPr>
          <p:cNvPr id="1032" name="Picture 8" descr="G:\Назаров М. проект СОЛОНКА\Фото Миша Н\IMG_11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4580" y="760022"/>
            <a:ext cx="3238455" cy="297398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01375" y="6153789"/>
            <a:ext cx="3385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Задняя стенка (225 </a:t>
            </a:r>
            <a:r>
              <a:rPr lang="ru-RU" altLang="ru-RU" dirty="0" err="1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</a:t>
            </a:r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150)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70851" y="3695596"/>
            <a:ext cx="340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</a:rPr>
              <a:t>Передняя часть (150 </a:t>
            </a:r>
            <a:r>
              <a:rPr lang="ru-RU" dirty="0" err="1" smtClean="0">
                <a:solidFill>
                  <a:srgbClr val="7E2A00"/>
                </a:solidFill>
                <a:latin typeface="Verdana" panose="020B0604030504040204" pitchFamily="34" charset="0"/>
              </a:rPr>
              <a:t>х</a:t>
            </a:r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</a:rPr>
              <a:t> 90)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52098" y="6225040"/>
            <a:ext cx="4003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Боковая левая часть (120 </a:t>
            </a:r>
            <a:r>
              <a:rPr lang="ru-RU" altLang="ru-RU" dirty="0" err="1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</a:t>
            </a:r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90)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89708" y="3731222"/>
            <a:ext cx="2622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Крышка (150 </a:t>
            </a:r>
            <a:r>
              <a:rPr lang="ru-RU" altLang="ru-RU" dirty="0" err="1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</a:t>
            </a:r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140)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449083" y="6236916"/>
            <a:ext cx="2824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Боковая правая часть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927059" y="501134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Детали солонки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53182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t="7692" r="6282"/>
          <a:stretch/>
        </p:blipFill>
        <p:spPr>
          <a:xfrm>
            <a:off x="6095999" y="3494313"/>
            <a:ext cx="3637086" cy="3117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87" y="4050008"/>
            <a:ext cx="3415744" cy="2561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60507"/>
            <a:ext cx="3637086" cy="2727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2" t="8990" r="4489"/>
          <a:stretch/>
        </p:blipFill>
        <p:spPr>
          <a:xfrm>
            <a:off x="2035487" y="973745"/>
            <a:ext cx="3379154" cy="28684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56789" y="375841"/>
            <a:ext cx="2573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altLang="ru-RU" b="1" dirty="0" err="1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прцессе</a:t>
            </a:r>
            <a:r>
              <a:rPr lang="ru-RU" altLang="ru-RU" b="1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работы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Назаров М. проект СОЛОНКА\Фото Миша Н\Солонка Назаров  М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2009" y="112329"/>
            <a:ext cx="4980121" cy="6640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6816" y="1133937"/>
            <a:ext cx="761413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4000" b="1" i="1" spc="50" dirty="0" smtClean="0">
                <a:ln w="0">
                  <a:noFill/>
                </a:ln>
                <a:solidFill>
                  <a:srgbClr val="5767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Спасибо за внимание!</a:t>
            </a:r>
            <a:endParaRPr lang="ru-RU" sz="4000" b="1" i="1" spc="50" dirty="0">
              <a:ln w="0">
                <a:noFill/>
              </a:ln>
              <a:solidFill>
                <a:srgbClr val="5767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95564" y="2109908"/>
            <a:ext cx="6791972" cy="830997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BottomRight"/>
            <a:lightRig rig="soft" dir="t">
              <a:rot lat="0" lon="0" rev="15600000"/>
            </a:lightRig>
          </a:scene3d>
          <a:sp3d/>
        </p:spPr>
        <p:txBody>
          <a:bodyPr wrap="square">
            <a:spAutoFit/>
            <a:sp3d extrusionH="57150" prstMaterial="softEdge">
              <a:bevelT w="25400" h="38100" prst="angle"/>
            </a:sp3d>
          </a:bodyPr>
          <a:lstStyle/>
          <a:p>
            <a:r>
              <a:rPr lang="ru-RU" sz="4800" b="1" i="1" dirty="0" smtClean="0">
                <a:ln/>
                <a:solidFill>
                  <a:srgbClr val="A5E15D"/>
                </a:solidFill>
                <a:latin typeface="Noto Serif"/>
              </a:rPr>
              <a:t>Хлеб да Соль Вам!</a:t>
            </a:r>
            <a:endParaRPr lang="ru-RU" sz="4800" b="1" dirty="0">
              <a:ln/>
              <a:solidFill>
                <a:srgbClr val="A5E15D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14" y="3208990"/>
            <a:ext cx="5589710" cy="3143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G:\Назаров М. проект СОЛОНКА\Фото Миша Н\IMG_1123.jpg"/>
          <p:cNvPicPr>
            <a:picLocks noChangeAspect="1" noChangeArrowheads="1"/>
          </p:cNvPicPr>
          <p:nvPr/>
        </p:nvPicPr>
        <p:blipFill rotWithShape="1">
          <a:blip r:embed="rId3" cstate="print"/>
          <a:srcRect l="4856" t="7129" r="15105" b="9602"/>
          <a:stretch/>
        </p:blipFill>
        <p:spPr bwMode="auto">
          <a:xfrm rot="5400000">
            <a:off x="-236646" y="1252199"/>
            <a:ext cx="5354515" cy="41778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75335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731" y="518051"/>
            <a:ext cx="4974767" cy="5072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413498" y="71316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7E2A00"/>
                </a:solidFill>
                <a:latin typeface="Verdana" panose="020B0604030504040204" pitchFamily="34" charset="0"/>
              </a:rPr>
              <a:t>«Хлеб–соль!»</a:t>
            </a: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 - так на Руси встречали гостей. </a:t>
            </a:r>
          </a:p>
          <a:p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Это – пожелание добра. </a:t>
            </a:r>
          </a:p>
          <a:p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Наши предки верили, что соль защищает </a:t>
            </a:r>
          </a:p>
          <a:p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от враждебных сил.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13498" y="2343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7E2A00"/>
                </a:solidFill>
                <a:latin typeface="Verdana" panose="020B0604030504040204" pitchFamily="34" charset="0"/>
              </a:rPr>
              <a:t>Соль</a:t>
            </a: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 – это символ дружбы. </a:t>
            </a:r>
          </a:p>
          <a:p>
            <a:r>
              <a:rPr lang="ru-RU" b="1" dirty="0">
                <a:solidFill>
                  <a:srgbClr val="7E2A00"/>
                </a:solidFill>
                <a:latin typeface="Verdana" panose="020B0604030504040204" pitchFamily="34" charset="0"/>
              </a:rPr>
              <a:t>«Делить хлеб и соль» </a:t>
            </a: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– значит дружить. </a:t>
            </a:r>
            <a:endParaRPr lang="ru-RU" dirty="0">
              <a:solidFill>
                <a:srgbClr val="7E2A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13498" y="36127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Происхождение слово соль связано с </a:t>
            </a:r>
            <a:r>
              <a:rPr lang="ru-RU" b="1" dirty="0">
                <a:solidFill>
                  <a:srgbClr val="7E2A00"/>
                </a:solidFill>
                <a:latin typeface="Verdana" panose="020B0604030504040204" pitchFamily="34" charset="0"/>
              </a:rPr>
              <a:t>Солнцем</a:t>
            </a: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, </a:t>
            </a:r>
          </a:p>
          <a:p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Старинное славянское название </a:t>
            </a:r>
            <a:r>
              <a:rPr lang="ru-RU" b="1" dirty="0">
                <a:solidFill>
                  <a:srgbClr val="7E2A00"/>
                </a:solidFill>
                <a:latin typeface="Verdana" panose="020B0604030504040204" pitchFamily="34" charset="0"/>
              </a:rPr>
              <a:t>Солнца – </a:t>
            </a:r>
            <a:r>
              <a:rPr lang="ru-RU" b="1" dirty="0" err="1">
                <a:solidFill>
                  <a:srgbClr val="7E2A00"/>
                </a:solidFill>
                <a:latin typeface="Verdana" panose="020B0604030504040204" pitchFamily="34" charset="0"/>
              </a:rPr>
              <a:t>Солонь</a:t>
            </a:r>
            <a:r>
              <a:rPr lang="ru-RU" b="1" dirty="0">
                <a:solidFill>
                  <a:srgbClr val="7E2A00"/>
                </a:solidFill>
                <a:latin typeface="Verdana" panose="020B0604030504040204" pitchFamily="34" charset="0"/>
              </a:rPr>
              <a:t>.</a:t>
            </a:r>
            <a:endParaRPr lang="ru-RU" b="1" dirty="0">
              <a:solidFill>
                <a:srgbClr val="7E2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61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5" b="6666"/>
          <a:stretch/>
        </p:blipFill>
        <p:spPr>
          <a:xfrm>
            <a:off x="777170" y="268167"/>
            <a:ext cx="3866547" cy="6400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16759" y="1895767"/>
            <a:ext cx="7234673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Без хлеба несытно, а без соли </a:t>
            </a:r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</a:rPr>
              <a:t>невкусно.</a:t>
            </a:r>
          </a:p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Недосол на столе, пересол на спине. </a:t>
            </a:r>
          </a:p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соли стол кривой.</a:t>
            </a:r>
          </a:p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соли, без хлеба – половина обеда. </a:t>
            </a:r>
          </a:p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соли хлебать – что немилого целовать. </a:t>
            </a:r>
          </a:p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Сколько не думай, а лучше хлеба и соли не придумаешь. </a:t>
            </a:r>
          </a:p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Хлеб-соль и разбойников смиряет.</a:t>
            </a:r>
          </a:p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Хлеб-соль кушай, а правду слушай. </a:t>
            </a:r>
          </a:p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Добра соль, а переложишь – рот воротит. </a:t>
            </a:r>
          </a:p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Соли не жалей – так есть веселей. </a:t>
            </a:r>
          </a:p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соли, без хлеба за стол не садятся. </a:t>
            </a:r>
          </a:p>
          <a:p>
            <a:r>
              <a:rPr lang="ru-RU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Соли нет и слова нет.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15697" y="8396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7E2A00"/>
                </a:solidFill>
                <a:latin typeface="Verdana" panose="020B0604030504040204" pitchFamily="34" charset="0"/>
              </a:rPr>
              <a:t>Пословицы и поговорки о соли</a:t>
            </a:r>
            <a:endParaRPr lang="ru-RU" sz="2000" b="1" dirty="0">
              <a:solidFill>
                <a:srgbClr val="7E2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6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3481" y="342871"/>
            <a:ext cx="5460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Соль ценна — нужна солонка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67048" y="123102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столе соль занимала почётное место у русского народа. Свойства соли ценили так высоко, что для ее хранения придумали специальную утварь — солонки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7" b="8891"/>
          <a:stretch/>
        </p:blipFill>
        <p:spPr>
          <a:xfrm>
            <a:off x="1245578" y="1011114"/>
            <a:ext cx="3463334" cy="2528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 b="8991"/>
          <a:stretch/>
        </p:blipFill>
        <p:spPr>
          <a:xfrm>
            <a:off x="434803" y="3655565"/>
            <a:ext cx="5084883" cy="3024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20256" r="12724" b="3461"/>
          <a:stretch/>
        </p:blipFill>
        <p:spPr>
          <a:xfrm>
            <a:off x="5750171" y="2574134"/>
            <a:ext cx="5838091" cy="410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14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69" y="686777"/>
            <a:ext cx="4253594" cy="56788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62523" y="2760756"/>
            <a:ext cx="3187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Солонки из </a:t>
            </a:r>
            <a:r>
              <a:rPr lang="ru-RU" sz="2000" b="1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бересты</a:t>
            </a:r>
            <a:endParaRPr lang="ru-RU" sz="2000" b="1" dirty="0">
              <a:solidFill>
                <a:srgbClr val="7E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96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5" y="834154"/>
            <a:ext cx="4216347" cy="57721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45" y="834154"/>
            <a:ext cx="4207555" cy="57600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21064" y="219781"/>
            <a:ext cx="31902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Разнообразие солонок</a:t>
            </a:r>
            <a:endParaRPr lang="ru-RU" sz="2000" dirty="0">
              <a:solidFill>
                <a:srgbClr val="7E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20523" y="1302105"/>
            <a:ext cx="22830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E2A00"/>
                </a:solidFill>
              </a:rPr>
              <a:t>Русские резчики особо поработали над формой и замысловатыми узорами солонок — необходимой принадлежностью каждого стола. Их делали четырехугольными, шестиугольными, круглыми, с крышкой и высокой задней спинкой.</a:t>
            </a:r>
          </a:p>
        </p:txBody>
      </p:sp>
    </p:spTree>
    <p:extLst>
      <p:ext uri="{BB962C8B-B14F-4D97-AF65-F5344CB8AC3E}">
        <p14:creationId xmlns:p14="http://schemas.microsoft.com/office/powerpoint/2010/main" val="184563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4" b="7160"/>
          <a:stretch/>
        </p:blipFill>
        <p:spPr>
          <a:xfrm>
            <a:off x="1176252" y="949569"/>
            <a:ext cx="4345319" cy="2646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9" b="12851"/>
          <a:stretch/>
        </p:blipFill>
        <p:spPr>
          <a:xfrm>
            <a:off x="6266857" y="949570"/>
            <a:ext cx="4406900" cy="26464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"/>
          <a:stretch/>
        </p:blipFill>
        <p:spPr>
          <a:xfrm>
            <a:off x="1176252" y="3780692"/>
            <a:ext cx="4345319" cy="2844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b="12381"/>
          <a:stretch/>
        </p:blipFill>
        <p:spPr>
          <a:xfrm>
            <a:off x="6266857" y="3789485"/>
            <a:ext cx="4449976" cy="28354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16465" y="298856"/>
            <a:ext cx="2805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Солонка «</a:t>
            </a:r>
            <a:r>
              <a:rPr lang="ru-RU" sz="2000" b="1" dirty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утица»</a:t>
            </a:r>
          </a:p>
        </p:txBody>
      </p:sp>
    </p:spTree>
    <p:extLst>
      <p:ext uri="{BB962C8B-B14F-4D97-AF65-F5344CB8AC3E}">
        <p14:creationId xmlns:p14="http://schemas.microsoft.com/office/powerpoint/2010/main" val="3479104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09" y="1960685"/>
            <a:ext cx="2151720" cy="4897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09" y="80081"/>
            <a:ext cx="2151720" cy="18806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47037" y="1442414"/>
            <a:ext cx="757310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E2A00"/>
                </a:solidFill>
                <a:latin typeface="Verdana" panose="020B0604030504040204" pitchFamily="34" charset="0"/>
              </a:rPr>
              <a:t>Старинные деревянные солонки:</a:t>
            </a:r>
            <a:r>
              <a:rPr lang="ru-RU" b="1" dirty="0">
                <a:solidFill>
                  <a:srgbClr val="7E2A00"/>
                </a:solidFill>
              </a:rPr>
              <a:t/>
            </a:r>
            <a:br>
              <a:rPr lang="ru-RU" b="1" dirty="0">
                <a:solidFill>
                  <a:srgbClr val="7E2A00"/>
                </a:solidFill>
              </a:rPr>
            </a:b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1 — точеная, из древнего Новгорода</a:t>
            </a:r>
            <a:r>
              <a:rPr lang="ru-RU" dirty="0">
                <a:solidFill>
                  <a:srgbClr val="7E2A00"/>
                </a:solidFill>
              </a:rPr>
              <a:t/>
            </a:r>
            <a:br>
              <a:rPr lang="ru-RU" dirty="0">
                <a:solidFill>
                  <a:srgbClr val="7E2A00"/>
                </a:solidFill>
              </a:rPr>
            </a:b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2 — солонка-лев. Мордовия</a:t>
            </a:r>
            <a:r>
              <a:rPr lang="ru-RU" dirty="0">
                <a:solidFill>
                  <a:srgbClr val="7E2A00"/>
                </a:solidFill>
              </a:rPr>
              <a:t/>
            </a:r>
            <a:br>
              <a:rPr lang="ru-RU" dirty="0">
                <a:solidFill>
                  <a:srgbClr val="7E2A00"/>
                </a:solidFill>
              </a:rPr>
            </a:b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3 — плетенная из корней сосны</a:t>
            </a:r>
            <a:r>
              <a:rPr lang="ru-RU" dirty="0">
                <a:solidFill>
                  <a:srgbClr val="7E2A00"/>
                </a:solidFill>
              </a:rPr>
              <a:t/>
            </a:r>
            <a:br>
              <a:rPr lang="ru-RU" dirty="0">
                <a:solidFill>
                  <a:srgbClr val="7E2A00"/>
                </a:solidFill>
              </a:rPr>
            </a:b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4 — точеная с росписью, XIX в., Русский Север</a:t>
            </a:r>
            <a:r>
              <a:rPr lang="ru-RU" dirty="0">
                <a:solidFill>
                  <a:srgbClr val="7E2A00"/>
                </a:solidFill>
              </a:rPr>
              <a:t/>
            </a:r>
            <a:br>
              <a:rPr lang="ru-RU" dirty="0">
                <a:solidFill>
                  <a:srgbClr val="7E2A00"/>
                </a:solidFill>
              </a:rPr>
            </a:b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5 — солонка в виде лебедя, XVII—XVIII вв., Вологодчина</a:t>
            </a:r>
            <a:r>
              <a:rPr lang="ru-RU" dirty="0">
                <a:solidFill>
                  <a:srgbClr val="7E2A00"/>
                </a:solidFill>
              </a:rPr>
              <a:t/>
            </a:r>
            <a:br>
              <a:rPr lang="ru-RU" dirty="0">
                <a:solidFill>
                  <a:srgbClr val="7E2A00"/>
                </a:solidFill>
              </a:rPr>
            </a:b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6 — плетенная из бересты</a:t>
            </a:r>
            <a:r>
              <a:rPr lang="ru-RU" dirty="0">
                <a:solidFill>
                  <a:srgbClr val="7E2A00"/>
                </a:solidFill>
              </a:rPr>
              <a:t/>
            </a:r>
            <a:br>
              <a:rPr lang="ru-RU" dirty="0">
                <a:solidFill>
                  <a:srgbClr val="7E2A00"/>
                </a:solidFill>
              </a:rPr>
            </a:b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7 — прямоугольная с раскрашенным рельефом</a:t>
            </a:r>
            <a:r>
              <a:rPr lang="ru-RU" dirty="0">
                <a:solidFill>
                  <a:srgbClr val="7E2A00"/>
                </a:solidFill>
              </a:rPr>
              <a:t/>
            </a:r>
            <a:br>
              <a:rPr lang="ru-RU" dirty="0">
                <a:solidFill>
                  <a:srgbClr val="7E2A00"/>
                </a:solidFill>
              </a:rPr>
            </a:b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8 — долбленая солонка-кресло, XIX в., Поволжье</a:t>
            </a:r>
            <a:r>
              <a:rPr lang="ru-RU" dirty="0">
                <a:solidFill>
                  <a:srgbClr val="7E2A00"/>
                </a:solidFill>
              </a:rPr>
              <a:t/>
            </a:r>
            <a:br>
              <a:rPr lang="ru-RU" dirty="0">
                <a:solidFill>
                  <a:srgbClr val="7E2A00"/>
                </a:solidFill>
              </a:rPr>
            </a:b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9 — солонка-кресло, украшенная резьбой, XIX в., Поволжье</a:t>
            </a:r>
            <a:r>
              <a:rPr lang="ru-RU" dirty="0">
                <a:solidFill>
                  <a:srgbClr val="7E2A00"/>
                </a:solidFill>
              </a:rPr>
              <a:t/>
            </a:r>
            <a:br>
              <a:rPr lang="ru-RU" dirty="0">
                <a:solidFill>
                  <a:srgbClr val="7E2A00"/>
                </a:solidFill>
              </a:rPr>
            </a:b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10 — бондарная солонка-кресло, Поволжье</a:t>
            </a:r>
            <a:r>
              <a:rPr lang="ru-RU" dirty="0">
                <a:solidFill>
                  <a:srgbClr val="7E2A00"/>
                </a:solidFill>
              </a:rPr>
              <a:t/>
            </a:r>
            <a:br>
              <a:rPr lang="ru-RU" dirty="0">
                <a:solidFill>
                  <a:srgbClr val="7E2A00"/>
                </a:solidFill>
              </a:rPr>
            </a:br>
            <a:r>
              <a:rPr lang="ru-RU" dirty="0">
                <a:solidFill>
                  <a:srgbClr val="7E2A00"/>
                </a:solidFill>
                <a:latin typeface="Verdana" panose="020B0604030504040204" pitchFamily="34" charset="0"/>
              </a:rPr>
              <a:t>11—солонка-утица, долбленная из березового капа, XIX в., Вологодчина.</a:t>
            </a:r>
            <a:endParaRPr lang="ru-RU" dirty="0">
              <a:solidFill>
                <a:srgbClr val="7E2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45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1795" r="10171" b="1666"/>
          <a:stretch/>
        </p:blipFill>
        <p:spPr>
          <a:xfrm>
            <a:off x="8603030" y="3249207"/>
            <a:ext cx="2787161" cy="3238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2820" r="5684" b="3461"/>
          <a:stretch/>
        </p:blipFill>
        <p:spPr>
          <a:xfrm>
            <a:off x="8603030" y="277675"/>
            <a:ext cx="2768986" cy="28309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03" y="3249207"/>
            <a:ext cx="3074376" cy="30743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0777" y="6323583"/>
            <a:ext cx="3453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7E2A00"/>
                </a:solidFill>
              </a:rPr>
              <a:t>Керамическая солонка </a:t>
            </a:r>
            <a:r>
              <a:rPr lang="ru-RU" sz="1600" dirty="0" smtClean="0">
                <a:solidFill>
                  <a:srgbClr val="7E2A00"/>
                </a:solidFill>
              </a:rPr>
              <a:t>-Осень </a:t>
            </a:r>
            <a:r>
              <a:rPr lang="ru-RU" sz="1600" dirty="0">
                <a:solidFill>
                  <a:srgbClr val="7E2A00"/>
                </a:solidFill>
              </a:rPr>
              <a:t>в </a:t>
            </a:r>
            <a:r>
              <a:rPr lang="ru-RU" sz="1600" dirty="0" smtClean="0">
                <a:solidFill>
                  <a:srgbClr val="7E2A00"/>
                </a:solidFill>
              </a:rPr>
              <a:t>лесу-</a:t>
            </a:r>
            <a:endParaRPr lang="ru-RU" sz="1600" dirty="0">
              <a:solidFill>
                <a:srgbClr val="7E2A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1" b="23333"/>
          <a:stretch/>
        </p:blipFill>
        <p:spPr>
          <a:xfrm>
            <a:off x="4982219" y="1263830"/>
            <a:ext cx="2392543" cy="18322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1" r="21253" b="4086"/>
          <a:stretch/>
        </p:blipFill>
        <p:spPr>
          <a:xfrm>
            <a:off x="968339" y="3275743"/>
            <a:ext cx="2785613" cy="31954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67383" y="442141"/>
            <a:ext cx="4903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7E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Солонки из разных материалов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2566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</TotalTime>
  <Words>277</Words>
  <Application>Microsoft Office PowerPoint</Application>
  <PresentationFormat>Широкоэкранный</PresentationFormat>
  <Paragraphs>72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Noto Serif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Ozero</dc:creator>
  <cp:lastModifiedBy>Ozero</cp:lastModifiedBy>
  <cp:revision>59</cp:revision>
  <dcterms:created xsi:type="dcterms:W3CDTF">2021-02-23T18:09:38Z</dcterms:created>
  <dcterms:modified xsi:type="dcterms:W3CDTF">2021-02-25T12:33:16Z</dcterms:modified>
</cp:coreProperties>
</file>