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59" r:id="rId3"/>
    <p:sldId id="266" r:id="rId4"/>
    <p:sldId id="267" r:id="rId5"/>
    <p:sldId id="262" r:id="rId6"/>
    <p:sldId id="268" r:id="rId7"/>
    <p:sldId id="263" r:id="rId8"/>
    <p:sldId id="260" r:id="rId9"/>
    <p:sldId id="270" r:id="rId10"/>
    <p:sldId id="265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2A00"/>
    <a:srgbClr val="5767FF"/>
    <a:srgbClr val="A5E15D"/>
    <a:srgbClr val="00A4DE"/>
    <a:srgbClr val="6962FE"/>
    <a:srgbClr val="FF69E2"/>
    <a:srgbClr val="5D87FF"/>
    <a:srgbClr val="FF5395"/>
    <a:srgbClr val="FF66B6"/>
    <a:srgbClr val="DEB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0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0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0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6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5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5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0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45DED-4051-4B49-8301-6F04818413E8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6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215" y="373119"/>
            <a:ext cx="11368453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Муниципальное бюджетное учреждение дополнительного  образования </a:t>
            </a:r>
          </a:p>
          <a:p>
            <a:pPr algn="ctr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«Дворец детского (юношеского) творчества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 err="1">
                <a:ea typeface="Times New Roman" pitchFamily="18" charset="0"/>
              </a:rPr>
              <a:t>Волховского</a:t>
            </a:r>
            <a:r>
              <a:rPr lang="ru-RU" dirty="0">
                <a:ea typeface="Times New Roman" pitchFamily="18" charset="0"/>
              </a:rPr>
              <a:t> муниципального района»   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sz="1400" dirty="0">
              <a:ea typeface="Times New Roman" pitchFamily="18" charset="0"/>
            </a:endParaRP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sz="1400" dirty="0">
              <a:ea typeface="Times New Roman" pitchFamily="18" charset="0"/>
            </a:endParaRP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sz="1400" dirty="0">
                <a:ea typeface="Times New Roman" pitchFamily="18" charset="0"/>
              </a:rPr>
              <a:t>  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b="1" dirty="0">
                <a:ea typeface="Times New Roman" pitchFamily="18" charset="0"/>
              </a:rPr>
              <a:t>                                                              ТВОРЧЕСКИЙ ПРОЕКТ 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sz="3600" b="1" dirty="0">
                <a:ln>
                  <a:gradFill>
                    <a:gsLst>
                      <a:gs pos="0">
                        <a:srgbClr val="FF0000"/>
                      </a:gs>
                      <a:gs pos="50000">
                        <a:srgbClr val="DC0AEC"/>
                      </a:gs>
                      <a:gs pos="100000">
                        <a:srgbClr val="090EED"/>
                      </a:gs>
                    </a:gsLst>
                    <a:lin ang="5400000" scaled="0"/>
                  </a:gra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algn="l" rotWithShape="0">
                    <a:srgbClr val="FF00FF">
                      <a:alpha val="40000"/>
                    </a:srgbClr>
                  </a:outerShdw>
                </a:effectLst>
                <a:ea typeface="Times New Roman" pitchFamily="18" charset="0"/>
              </a:rPr>
              <a:t>                               «Лошадка-качалка»</a:t>
            </a:r>
            <a:r>
              <a:rPr lang="ru-RU" sz="4000" b="1" dirty="0">
                <a:ln>
                  <a:gradFill>
                    <a:gsLst>
                      <a:gs pos="0">
                        <a:srgbClr val="FF0000"/>
                      </a:gs>
                      <a:gs pos="50000">
                        <a:srgbClr val="DC0AEC"/>
                      </a:gs>
                      <a:gs pos="100000">
                        <a:srgbClr val="090EED"/>
                      </a:gs>
                    </a:gsLst>
                    <a:lin ang="5400000" scaled="0"/>
                  </a:gra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algn="l" rotWithShape="0">
                    <a:srgbClr val="FF00FF">
                      <a:alpha val="40000"/>
                    </a:srgbClr>
                  </a:outerShdw>
                </a:effectLst>
              </a:rPr>
              <a:t> 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b="1" dirty="0">
                <a:ea typeface="Times New Roman" pitchFamily="18" charset="0"/>
              </a:rPr>
              <a:t>                                                                 Декоративная сувенирная лошадка-качалка 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b="1" dirty="0">
                <a:ea typeface="Times New Roman" pitchFamily="18" charset="0"/>
              </a:rPr>
              <a:t>                                                             в стиле резьбы по дереву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                                                   </a:t>
            </a:r>
            <a:r>
              <a:rPr lang="ru-RU" b="1" dirty="0">
                <a:ea typeface="Times New Roman" pitchFamily="18" charset="0"/>
              </a:rPr>
              <a:t>Назаров Михаил Владимирович</a:t>
            </a:r>
            <a:endParaRPr lang="ru-RU" b="1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                                                   МБУДО  ДДЮТ  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                                                   г. Волхов </a:t>
            </a: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                                                   Ленинградской области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>
              <a:ea typeface="Times New Roman" pitchFamily="18" charset="0"/>
            </a:endParaRP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г. Волхов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2022 год</a:t>
            </a:r>
            <a:endParaRPr lang="ru-RU" sz="1100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 </a:t>
            </a:r>
            <a:endParaRPr lang="ru-RU" sz="1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2B0932-A343-4C8F-89A3-7D8FC7A04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355555"/>
            <a:ext cx="5017476" cy="5326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003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0562" y="230767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процессе работы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853CA-4906-418B-99E3-193C24F47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726" y="1445112"/>
            <a:ext cx="4824047" cy="36180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DE2F7F-5D80-4868-8F56-9F84C7F0A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468" y="1445109"/>
            <a:ext cx="4824049" cy="36180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AC70F7-3EC2-4979-B4C8-0AF4B78D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7663" y="1445110"/>
            <a:ext cx="4824050" cy="36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8124" y="1337138"/>
            <a:ext cx="625184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600" b="1" i="1" spc="50" dirty="0">
                <a:ln w="0">
                  <a:noFill/>
                </a:ln>
                <a:solidFill>
                  <a:srgbClr val="5767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Спасибо за внимание!</a:t>
            </a:r>
          </a:p>
        </p:txBody>
      </p:sp>
      <p:pic>
        <p:nvPicPr>
          <p:cNvPr id="3" name="Picture 2" descr="F:\Поекты Назаров Аббасов 2022\Проект Назаров 2022\IMG_3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745" y="159327"/>
            <a:ext cx="4904509" cy="6539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35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43538" y="1551366"/>
            <a:ext cx="200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E2A00"/>
                </a:solidFill>
                <a:latin typeface="Verdana" panose="020B0604030504040204" pitchFamily="34" charset="0"/>
              </a:rPr>
              <a:t>Лошади постоянные спутники в жизни человека.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F4F9B-09FA-4BBB-BC96-2D6E7AE57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6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15696" y="41362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E2A00"/>
                </a:solidFill>
                <a:latin typeface="Verdana" panose="020B0604030504040204" pitchFamily="34" charset="0"/>
              </a:rPr>
              <a:t>Лошадка-качалка пользовалась большим спросом у детей</a:t>
            </a:r>
            <a:endParaRPr lang="ru-RU" sz="2000" dirty="0">
              <a:solidFill>
                <a:srgbClr val="7E2A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D85DF8-1439-4CB9-A37D-46EFD6A5B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7" y="315546"/>
            <a:ext cx="3971786" cy="62337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4737DE-6D5D-46E5-845C-2E3235A47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38" y="1538160"/>
            <a:ext cx="7616225" cy="37544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CCC557-A5C8-47D1-81D8-EFA27A55789F}"/>
              </a:ext>
            </a:extLst>
          </p:cNvPr>
          <p:cNvSpPr txBox="1"/>
          <p:nvPr/>
        </p:nvSpPr>
        <p:spPr>
          <a:xfrm>
            <a:off x="4533394" y="5396675"/>
            <a:ext cx="7260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Фрагменты картин «Лошадка-качалка» Роберта </a:t>
            </a:r>
            <a:r>
              <a:rPr lang="ru-RU" dirty="0" err="1">
                <a:solidFill>
                  <a:srgbClr val="7E2A00"/>
                </a:solidFill>
              </a:rPr>
              <a:t>Пекхэма</a:t>
            </a:r>
            <a:r>
              <a:rPr lang="ru-RU" dirty="0">
                <a:solidFill>
                  <a:srgbClr val="7E2A00"/>
                </a:solidFill>
              </a:rPr>
              <a:t> (</a:t>
            </a:r>
            <a:r>
              <a:rPr lang="en-US" dirty="0">
                <a:solidFill>
                  <a:srgbClr val="7E2A00"/>
                </a:solidFill>
              </a:rPr>
              <a:t>Robert Peckham, The Hobby Horse, 1840) </a:t>
            </a:r>
            <a:r>
              <a:rPr lang="ru-RU" dirty="0">
                <a:solidFill>
                  <a:srgbClr val="7E2A00"/>
                </a:solidFill>
              </a:rPr>
              <a:t>и «Дети, играющие с конем-качалкой» Эдгара </a:t>
            </a:r>
            <a:r>
              <a:rPr lang="ru-RU" dirty="0" err="1">
                <a:solidFill>
                  <a:srgbClr val="7E2A00"/>
                </a:solidFill>
              </a:rPr>
              <a:t>Фаразина</a:t>
            </a:r>
            <a:r>
              <a:rPr lang="ru-RU" dirty="0">
                <a:solidFill>
                  <a:srgbClr val="7E2A00"/>
                </a:solidFill>
              </a:rPr>
              <a:t> (</a:t>
            </a:r>
            <a:r>
              <a:rPr lang="en-US" dirty="0">
                <a:solidFill>
                  <a:srgbClr val="7E2A00"/>
                </a:solidFill>
              </a:rPr>
              <a:t>Edgard </a:t>
            </a:r>
            <a:r>
              <a:rPr lang="en-US" dirty="0" err="1">
                <a:solidFill>
                  <a:srgbClr val="7E2A00"/>
                </a:solidFill>
              </a:rPr>
              <a:t>Farasyn</a:t>
            </a:r>
            <a:r>
              <a:rPr lang="en-US" dirty="0">
                <a:solidFill>
                  <a:srgbClr val="7E2A00"/>
                </a:solidFill>
              </a:rPr>
              <a:t>, </a:t>
            </a:r>
            <a:r>
              <a:rPr lang="en-US" dirty="0" err="1">
                <a:solidFill>
                  <a:srgbClr val="7E2A00"/>
                </a:solidFill>
              </a:rPr>
              <a:t>Lekande</a:t>
            </a:r>
            <a:r>
              <a:rPr lang="en-US" dirty="0">
                <a:solidFill>
                  <a:srgbClr val="7E2A00"/>
                </a:solidFill>
              </a:rPr>
              <a:t> barn med </a:t>
            </a:r>
            <a:r>
              <a:rPr lang="en-US" dirty="0" err="1">
                <a:solidFill>
                  <a:srgbClr val="7E2A00"/>
                </a:solidFill>
              </a:rPr>
              <a:t>gunghäst</a:t>
            </a:r>
            <a:r>
              <a:rPr lang="en-US" dirty="0">
                <a:solidFill>
                  <a:srgbClr val="7E2A00"/>
                </a:solidFill>
              </a:rPr>
              <a:t>, 1878)</a:t>
            </a:r>
          </a:p>
        </p:txBody>
      </p:sp>
    </p:spTree>
    <p:extLst>
      <p:ext uri="{BB962C8B-B14F-4D97-AF65-F5344CB8AC3E}">
        <p14:creationId xmlns:p14="http://schemas.microsoft.com/office/powerpoint/2010/main" val="68496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8B375-F682-47A0-9977-4D6D37B06A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359" y="825782"/>
            <a:ext cx="7407282" cy="5206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838E1C-66BA-4FF5-A944-54470D366B43}"/>
              </a:ext>
            </a:extLst>
          </p:cNvPr>
          <p:cNvSpPr txBox="1"/>
          <p:nvPr/>
        </p:nvSpPr>
        <p:spPr>
          <a:xfrm>
            <a:off x="8056811" y="335844"/>
            <a:ext cx="348651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Ещё одно упоминание о лошадках качалках найдено в статье Александра Грекова "Игрушки царских детей":</a:t>
            </a:r>
          </a:p>
          <a:p>
            <a:r>
              <a:rPr lang="ru-RU" dirty="0">
                <a:solidFill>
                  <a:srgbClr val="7E2A00"/>
                </a:solidFill>
              </a:rPr>
              <a:t>"Самый яркий экспонат этой части собрания – уникальный конь-качалка, сделанный русскими мастерами по заказу Екатерины II для будущего царя Павла I. Его убранство выполнено с большой тщательностью – удобное, с глубоким выгибом кожаное седло, настоящие подковы, стремена, удила. Изысканный потник из красного сукна украшен вензелем императрицы".    </a:t>
            </a:r>
          </a:p>
          <a:p>
            <a:r>
              <a:rPr lang="ru-RU" dirty="0">
                <a:solidFill>
                  <a:srgbClr val="7E2A00"/>
                </a:solidFill>
              </a:rPr>
              <a:t>Вот единственное фото, которое удалось найти на просторах интернета, видимо это и есть та самая лошадка: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E1CA3-7150-4422-89DA-D212E621F64E}"/>
              </a:ext>
            </a:extLst>
          </p:cNvPr>
          <p:cNvSpPr txBox="1"/>
          <p:nvPr/>
        </p:nvSpPr>
        <p:spPr>
          <a:xfrm>
            <a:off x="1383324" y="61528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Получается, что этой лошадке около 250 лет! </a:t>
            </a:r>
          </a:p>
        </p:txBody>
      </p:sp>
    </p:spTree>
    <p:extLst>
      <p:ext uri="{BB962C8B-B14F-4D97-AF65-F5344CB8AC3E}">
        <p14:creationId xmlns:p14="http://schemas.microsoft.com/office/powerpoint/2010/main" val="1845637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0585" y="663302"/>
            <a:ext cx="8979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Лошадь - атрибут благородства, силы и разума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52F87-D750-4EE7-A96C-E774690AB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0" y="3901342"/>
            <a:ext cx="24765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399DE9-33A3-485F-BFAF-00B7AFA84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3" y="1837455"/>
            <a:ext cx="8609355" cy="41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9BC14-8928-42D8-8EB1-56C524C7C3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82" y="182336"/>
            <a:ext cx="3928073" cy="2695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B5E8D-4EB3-4A8E-BB60-93F861390323}"/>
              </a:ext>
            </a:extLst>
          </p:cNvPr>
          <p:cNvSpPr txBox="1"/>
          <p:nvPr/>
        </p:nvSpPr>
        <p:spPr>
          <a:xfrm>
            <a:off x="926844" y="2877510"/>
            <a:ext cx="231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Конь-качалка - Непал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A5D28-23C2-474E-9141-347F002774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981" y="3246842"/>
            <a:ext cx="3928073" cy="2911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E508F-9B09-4E1F-AD65-E8346CF02F14}"/>
              </a:ext>
            </a:extLst>
          </p:cNvPr>
          <p:cNvSpPr txBox="1"/>
          <p:nvPr/>
        </p:nvSpPr>
        <p:spPr>
          <a:xfrm>
            <a:off x="562707" y="6129697"/>
            <a:ext cx="338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Лошадка-качалка, Англия, 1885г.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531DBE-CAA3-4960-AF1F-AC5EA5A309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7584" y="182336"/>
            <a:ext cx="5647308" cy="443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6207D-BBDA-44A6-9C21-17B2E1395B73}"/>
              </a:ext>
            </a:extLst>
          </p:cNvPr>
          <p:cNvSpPr txBox="1"/>
          <p:nvPr/>
        </p:nvSpPr>
        <p:spPr>
          <a:xfrm>
            <a:off x="4490780" y="4644339"/>
            <a:ext cx="73855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Одна из самых ранних лошадка-качалка, 17 век</a:t>
            </a:r>
          </a:p>
          <a:p>
            <a:r>
              <a:rPr lang="ru-RU" dirty="0">
                <a:solidFill>
                  <a:srgbClr val="7E2A00"/>
                </a:solidFill>
              </a:rPr>
              <a:t>Музей Виктории и Альберта, Лондон.  В 1610 году принцу Карлу 1 было 10 лет. Он был скромным  мальчиком с плохим здоровьем, с трудом ходившим и говорившим. Существует версия, что эту лошадку-качалку придумал дворецкий Карла для того, чтобы мальчик развивал свои ноги. Нет возможности это доказать, но с тех пор данный экспонат находился при царской семье и передавался из поколения в поколение.</a:t>
            </a:r>
          </a:p>
        </p:txBody>
      </p:sp>
    </p:spTree>
    <p:extLst>
      <p:ext uri="{BB962C8B-B14F-4D97-AF65-F5344CB8AC3E}">
        <p14:creationId xmlns:p14="http://schemas.microsoft.com/office/powerpoint/2010/main" val="2714960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16465" y="298856"/>
            <a:ext cx="272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86020-43DF-4285-A138-0216084074BB}"/>
              </a:ext>
            </a:extLst>
          </p:cNvPr>
          <p:cNvSpPr txBox="1"/>
          <p:nvPr/>
        </p:nvSpPr>
        <p:spPr>
          <a:xfrm>
            <a:off x="2821353" y="339102"/>
            <a:ext cx="7299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Современные лошадки-качалки, от игрушечных до сувенирных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33DEE-50EB-4212-ABF9-A6593FE7B15E}"/>
              </a:ext>
            </a:extLst>
          </p:cNvPr>
          <p:cNvSpPr txBox="1"/>
          <p:nvPr/>
        </p:nvSpPr>
        <p:spPr>
          <a:xfrm>
            <a:off x="2203939" y="6189812"/>
            <a:ext cx="2852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BB534-7725-41D9-A630-AD7C1EE1D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8" y="901383"/>
            <a:ext cx="3226141" cy="22482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BD1861-FB6E-4EE2-9495-3EA4D55D8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9" y="3274646"/>
            <a:ext cx="3239984" cy="30401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B51173-7EC4-4E41-83C5-B882A9B375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6193"/>
          <a:stretch/>
        </p:blipFill>
        <p:spPr>
          <a:xfrm>
            <a:off x="3490209" y="3274646"/>
            <a:ext cx="3673013" cy="30401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89DD7A-560E-4A4C-BDBA-39B1C6B12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9" y="901383"/>
            <a:ext cx="2868415" cy="22482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D71471-1CFD-4EEB-B64C-C3ED919E0D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8723" r="11628" b="13046"/>
          <a:stretch/>
        </p:blipFill>
        <p:spPr>
          <a:xfrm>
            <a:off x="9713236" y="901381"/>
            <a:ext cx="2489725" cy="224821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BDDF9F3-6B17-43EB-8859-CF8DB611EF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5562" r="3484" b="6453"/>
          <a:stretch/>
        </p:blipFill>
        <p:spPr>
          <a:xfrm>
            <a:off x="6430694" y="901382"/>
            <a:ext cx="3183892" cy="224821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6340C9-6658-473D-9777-C63445A4C3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4046"/>
          <a:stretch/>
        </p:blipFill>
        <p:spPr>
          <a:xfrm>
            <a:off x="7274608" y="3274646"/>
            <a:ext cx="4251551" cy="30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91E9EB-ED7F-4A79-910A-D29F0488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3351"/>
          <a:stretch/>
        </p:blipFill>
        <p:spPr>
          <a:xfrm>
            <a:off x="422032" y="300831"/>
            <a:ext cx="6866485" cy="5615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08D9A1-3B1F-43B9-B8BE-B3441F7F90C1}"/>
              </a:ext>
            </a:extLst>
          </p:cNvPr>
          <p:cNvSpPr txBox="1"/>
          <p:nvPr/>
        </p:nvSpPr>
        <p:spPr>
          <a:xfrm>
            <a:off x="7659076" y="778805"/>
            <a:ext cx="4040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E2A00"/>
                </a:solidFill>
              </a:rPr>
              <a:t>Цель работы: </a:t>
            </a:r>
            <a:r>
              <a:rPr lang="ru-RU" dirty="0">
                <a:solidFill>
                  <a:srgbClr val="7E2A00"/>
                </a:solidFill>
              </a:rPr>
              <a:t>изготовить сувенирную лошадку-качалку в технике резьбы по дереву.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2A30D-2CE1-4B02-B933-916A284196F9}"/>
              </a:ext>
            </a:extLst>
          </p:cNvPr>
          <p:cNvSpPr txBox="1"/>
          <p:nvPr/>
        </p:nvSpPr>
        <p:spPr>
          <a:xfrm>
            <a:off x="7659076" y="2731446"/>
            <a:ext cx="4040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E2A00"/>
                </a:solidFill>
              </a:rPr>
              <a:t>Задачи: </a:t>
            </a:r>
          </a:p>
          <a:p>
            <a:r>
              <a:rPr lang="ru-RU" dirty="0">
                <a:solidFill>
                  <a:srgbClr val="7E2A00"/>
                </a:solidFill>
              </a:rPr>
              <a:t>•  Собрать изучить и проанализировать материал об истории лошадок-качалок;</a:t>
            </a:r>
          </a:p>
          <a:p>
            <a:r>
              <a:rPr lang="ru-RU" dirty="0">
                <a:solidFill>
                  <a:srgbClr val="7E2A00"/>
                </a:solidFill>
              </a:rPr>
              <a:t>•  Подготовить рисунок лошадки с узором орнамента;</a:t>
            </a:r>
          </a:p>
          <a:p>
            <a:r>
              <a:rPr lang="ru-RU" dirty="0">
                <a:solidFill>
                  <a:srgbClr val="7E2A00"/>
                </a:solidFill>
              </a:rPr>
              <a:t>•  Изготовить лошадку-качалку</a:t>
            </a:r>
          </a:p>
        </p:txBody>
      </p:sp>
    </p:spTree>
    <p:extLst>
      <p:ext uri="{BB962C8B-B14F-4D97-AF65-F5344CB8AC3E}">
        <p14:creationId xmlns:p14="http://schemas.microsoft.com/office/powerpoint/2010/main" val="125334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927059" y="501134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Детали лошадки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90C7C-767C-4F21-AA7C-1974473BE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0" y="1287585"/>
            <a:ext cx="4851400" cy="485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55D851-6B4E-4B71-ADC4-35D6B7424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8375"/>
          <a:stretch/>
        </p:blipFill>
        <p:spPr>
          <a:xfrm rot="5400000">
            <a:off x="5916722" y="857250"/>
            <a:ext cx="57824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2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</TotalTime>
  <Words>352</Words>
  <Application>Microsoft Office PowerPoint</Application>
  <PresentationFormat>Широкоэкранный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Ozero</dc:creator>
  <cp:lastModifiedBy>LENOVO D30</cp:lastModifiedBy>
  <cp:revision>63</cp:revision>
  <dcterms:created xsi:type="dcterms:W3CDTF">2021-02-23T18:09:38Z</dcterms:created>
  <dcterms:modified xsi:type="dcterms:W3CDTF">2022-04-27T22:28:57Z</dcterms:modified>
</cp:coreProperties>
</file>