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6858000" cx="9144000"/>
  <p:notesSz cx="6858000" cy="9144000"/>
  <p:embeddedFontLst>
    <p:embeddedFont>
      <p:font typeface="Tahoma"/>
      <p:regular r:id="rId16"/>
      <p:bold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  <p:ext uri="http://customooxmlschemas.google.com/">
      <go:slidesCustomData xmlns:go="http://customooxmlschemas.google.com/" r:id="rId18" roundtripDataSignature="AMtx7mhjA72wAvAovRHowd81yQ4BRFRA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Tahoma-bold.fntdata"/><Relationship Id="rId16" Type="http://schemas.openxmlformats.org/officeDocument/2006/relationships/font" Target="fonts/Tahoma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5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6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n"/>
          <p:cNvSpPr/>
          <p:nvPr>
            <p:ph idx="2" type="sldImg"/>
          </p:nvPr>
        </p:nvSpPr>
        <p:spPr>
          <a:xfrm>
            <a:off x="-11798300" y="-11796712"/>
            <a:ext cx="11787187" cy="1248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" name="Google Shape;11;n"/>
          <p:cNvSpPr txBox="1"/>
          <p:nvPr>
            <p:ph idx="1" type="body"/>
          </p:nvPr>
        </p:nvSpPr>
        <p:spPr>
          <a:xfrm>
            <a:off x="685800" y="4343400"/>
            <a:ext cx="5473700" cy="41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:notes"/>
          <p:cNvSpPr/>
          <p:nvPr/>
        </p:nvSpPr>
        <p:spPr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cap="sq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:notes"/>
          <p:cNvSpPr txBox="1"/>
          <p:nvPr>
            <p:ph idx="1" type="body"/>
          </p:nvPr>
        </p:nvSpPr>
        <p:spPr>
          <a:xfrm>
            <a:off x="685800" y="4343400"/>
            <a:ext cx="5480050" cy="4108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1:notes"/>
          <p:cNvSpPr/>
          <p:nvPr>
            <p:ph idx="2" type="sldImg"/>
          </p:nvPr>
        </p:nvSpPr>
        <p:spPr>
          <a:xfrm>
            <a:off x="-11798300" y="-11796712"/>
            <a:ext cx="11787187" cy="1248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:notes"/>
          <p:cNvSpPr/>
          <p:nvPr/>
        </p:nvSpPr>
        <p:spPr>
          <a:xfrm>
            <a:off x="-11798300" y="-11796712"/>
            <a:ext cx="11796712" cy="12490450"/>
          </a:xfrm>
          <a:prstGeom prst="rect">
            <a:avLst/>
          </a:prstGeom>
          <a:solidFill>
            <a:srgbClr val="FFFFFF"/>
          </a:solidFill>
          <a:ln cap="sq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0:notes"/>
          <p:cNvSpPr txBox="1"/>
          <p:nvPr>
            <p:ph idx="1" type="body"/>
          </p:nvPr>
        </p:nvSpPr>
        <p:spPr>
          <a:xfrm>
            <a:off x="685800" y="4343400"/>
            <a:ext cx="5480050" cy="4108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0:notes"/>
          <p:cNvSpPr/>
          <p:nvPr>
            <p:ph idx="2" type="sldImg"/>
          </p:nvPr>
        </p:nvSpPr>
        <p:spPr>
          <a:xfrm>
            <a:off x="-11798300" y="-11796712"/>
            <a:ext cx="11787187" cy="1248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:notes"/>
          <p:cNvSpPr/>
          <p:nvPr/>
        </p:nvSpPr>
        <p:spPr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cap="sq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:notes"/>
          <p:cNvSpPr txBox="1"/>
          <p:nvPr>
            <p:ph idx="1" type="body"/>
          </p:nvPr>
        </p:nvSpPr>
        <p:spPr>
          <a:xfrm>
            <a:off x="685800" y="4343400"/>
            <a:ext cx="5480050" cy="4108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2:notes"/>
          <p:cNvSpPr/>
          <p:nvPr>
            <p:ph idx="2" type="sldImg"/>
          </p:nvPr>
        </p:nvSpPr>
        <p:spPr>
          <a:xfrm>
            <a:off x="-11798300" y="-11796712"/>
            <a:ext cx="11787187" cy="1248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/>
          <p:nvPr/>
        </p:nvSpPr>
        <p:spPr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cap="sq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3:notes"/>
          <p:cNvSpPr txBox="1"/>
          <p:nvPr>
            <p:ph idx="1" type="body"/>
          </p:nvPr>
        </p:nvSpPr>
        <p:spPr>
          <a:xfrm>
            <a:off x="685800" y="4343400"/>
            <a:ext cx="5480050" cy="4108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3:notes"/>
          <p:cNvSpPr/>
          <p:nvPr>
            <p:ph idx="2" type="sldImg"/>
          </p:nvPr>
        </p:nvSpPr>
        <p:spPr>
          <a:xfrm>
            <a:off x="-11798300" y="-11796712"/>
            <a:ext cx="11787187" cy="1248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/>
          <p:nvPr/>
        </p:nvSpPr>
        <p:spPr>
          <a:xfrm>
            <a:off x="-11798300" y="-11796712"/>
            <a:ext cx="11798300" cy="12492037"/>
          </a:xfrm>
          <a:prstGeom prst="rect">
            <a:avLst/>
          </a:prstGeom>
          <a:solidFill>
            <a:srgbClr val="FFFFFF"/>
          </a:solidFill>
          <a:ln cap="sq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4:notes"/>
          <p:cNvSpPr txBox="1"/>
          <p:nvPr>
            <p:ph idx="1" type="body"/>
          </p:nvPr>
        </p:nvSpPr>
        <p:spPr>
          <a:xfrm>
            <a:off x="685800" y="4343400"/>
            <a:ext cx="5480050" cy="4108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4:notes"/>
          <p:cNvSpPr/>
          <p:nvPr>
            <p:ph idx="2" type="sldImg"/>
          </p:nvPr>
        </p:nvSpPr>
        <p:spPr>
          <a:xfrm>
            <a:off x="-11798300" y="-11796712"/>
            <a:ext cx="11787187" cy="1248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/>
          <p:nvPr/>
        </p:nvSpPr>
        <p:spPr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cap="sq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5:notes"/>
          <p:cNvSpPr txBox="1"/>
          <p:nvPr>
            <p:ph idx="1" type="body"/>
          </p:nvPr>
        </p:nvSpPr>
        <p:spPr>
          <a:xfrm>
            <a:off x="685800" y="4343400"/>
            <a:ext cx="5480050" cy="4108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5:notes"/>
          <p:cNvSpPr/>
          <p:nvPr>
            <p:ph idx="2" type="sldImg"/>
          </p:nvPr>
        </p:nvSpPr>
        <p:spPr>
          <a:xfrm>
            <a:off x="-11798300" y="-11796712"/>
            <a:ext cx="11787187" cy="1248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/>
          <p:nvPr/>
        </p:nvSpPr>
        <p:spPr>
          <a:xfrm>
            <a:off x="-11798300" y="-11796712"/>
            <a:ext cx="11796712" cy="12490450"/>
          </a:xfrm>
          <a:prstGeom prst="rect">
            <a:avLst/>
          </a:prstGeom>
          <a:solidFill>
            <a:srgbClr val="FFFFFF"/>
          </a:solidFill>
          <a:ln cap="sq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6:notes"/>
          <p:cNvSpPr txBox="1"/>
          <p:nvPr>
            <p:ph idx="1" type="body"/>
          </p:nvPr>
        </p:nvSpPr>
        <p:spPr>
          <a:xfrm>
            <a:off x="685800" y="4343400"/>
            <a:ext cx="5480050" cy="4108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6:notes"/>
          <p:cNvSpPr/>
          <p:nvPr>
            <p:ph idx="2" type="sldImg"/>
          </p:nvPr>
        </p:nvSpPr>
        <p:spPr>
          <a:xfrm>
            <a:off x="-11798300" y="-11796712"/>
            <a:ext cx="11787187" cy="1248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:notes"/>
          <p:cNvSpPr/>
          <p:nvPr>
            <p:ph idx="2" type="sldImg"/>
          </p:nvPr>
        </p:nvSpPr>
        <p:spPr>
          <a:xfrm>
            <a:off x="-11798300" y="-11796712"/>
            <a:ext cx="11790362" cy="12484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82" name="Google Shape;182;p7:notes"/>
          <p:cNvSpPr txBox="1"/>
          <p:nvPr>
            <p:ph idx="1" type="body"/>
          </p:nvPr>
        </p:nvSpPr>
        <p:spPr>
          <a:xfrm>
            <a:off x="685800" y="4343400"/>
            <a:ext cx="5476875" cy="4105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:notes"/>
          <p:cNvSpPr/>
          <p:nvPr>
            <p:ph idx="2" type="sldImg"/>
          </p:nvPr>
        </p:nvSpPr>
        <p:spPr>
          <a:xfrm>
            <a:off x="-11798300" y="-11796712"/>
            <a:ext cx="11788775" cy="12482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01" name="Google Shape;201;p8:notes"/>
          <p:cNvSpPr txBox="1"/>
          <p:nvPr>
            <p:ph idx="1" type="body"/>
          </p:nvPr>
        </p:nvSpPr>
        <p:spPr>
          <a:xfrm>
            <a:off x="685800" y="4343400"/>
            <a:ext cx="5475287" cy="4103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9:notes"/>
          <p:cNvSpPr/>
          <p:nvPr>
            <p:ph idx="2" type="sldImg"/>
          </p:nvPr>
        </p:nvSpPr>
        <p:spPr>
          <a:xfrm>
            <a:off x="-11798300" y="-11796712"/>
            <a:ext cx="11790362" cy="12484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21" name="Google Shape;221;p9:notes"/>
          <p:cNvSpPr txBox="1"/>
          <p:nvPr>
            <p:ph idx="1" type="body"/>
          </p:nvPr>
        </p:nvSpPr>
        <p:spPr>
          <a:xfrm>
            <a:off x="685800" y="4343400"/>
            <a:ext cx="5476875" cy="4105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2"/>
          <p:cNvSpPr txBox="1"/>
          <p:nvPr>
            <p:ph type="title"/>
          </p:nvPr>
        </p:nvSpPr>
        <p:spPr>
          <a:xfrm>
            <a:off x="457200" y="128587"/>
            <a:ext cx="8216900" cy="1428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2"/>
          <p:cNvSpPr txBox="1"/>
          <p:nvPr>
            <p:ph idx="1" type="body"/>
          </p:nvPr>
        </p:nvSpPr>
        <p:spPr>
          <a:xfrm>
            <a:off x="457200" y="1600200"/>
            <a:ext cx="8216900" cy="45132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2"/>
          <p:cNvSpPr txBox="1"/>
          <p:nvPr>
            <p:ph idx="10" type="dt"/>
          </p:nvPr>
        </p:nvSpPr>
        <p:spPr>
          <a:xfrm>
            <a:off x="457200" y="6245225"/>
            <a:ext cx="2120900" cy="4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2"/>
          <p:cNvSpPr txBox="1"/>
          <p:nvPr>
            <p:ph idx="11" type="ftr"/>
          </p:nvPr>
        </p:nvSpPr>
        <p:spPr>
          <a:xfrm>
            <a:off x="3124200" y="6245225"/>
            <a:ext cx="2882900" cy="4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2"/>
          <p:cNvSpPr txBox="1"/>
          <p:nvPr>
            <p:ph idx="12" type="sldNum"/>
          </p:nvPr>
        </p:nvSpPr>
        <p:spPr>
          <a:xfrm>
            <a:off x="6553200" y="6245225"/>
            <a:ext cx="2120900" cy="4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layout with centered title and subtitle placeholders" type="title">
  <p:cSld name="TITLE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3"/>
          <p:cNvSpPr txBox="1"/>
          <p:nvPr>
            <p:ph idx="10" type="dt"/>
          </p:nvPr>
        </p:nvSpPr>
        <p:spPr>
          <a:xfrm>
            <a:off x="457200" y="6245225"/>
            <a:ext cx="2120900" cy="4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3"/>
          <p:cNvSpPr txBox="1"/>
          <p:nvPr>
            <p:ph idx="11" type="ftr"/>
          </p:nvPr>
        </p:nvSpPr>
        <p:spPr>
          <a:xfrm>
            <a:off x="3124200" y="6245225"/>
            <a:ext cx="2882900" cy="4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3"/>
          <p:cNvSpPr txBox="1"/>
          <p:nvPr>
            <p:ph idx="12" type="sldNum"/>
          </p:nvPr>
        </p:nvSpPr>
        <p:spPr>
          <a:xfrm>
            <a:off x="6553200" y="6245225"/>
            <a:ext cx="2120900" cy="4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1"/>
          <p:cNvSpPr txBox="1"/>
          <p:nvPr>
            <p:ph type="title"/>
          </p:nvPr>
        </p:nvSpPr>
        <p:spPr>
          <a:xfrm>
            <a:off x="457200" y="128587"/>
            <a:ext cx="8216900" cy="1428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1"/>
          <p:cNvSpPr txBox="1"/>
          <p:nvPr>
            <p:ph idx="1" type="body"/>
          </p:nvPr>
        </p:nvSpPr>
        <p:spPr>
          <a:xfrm>
            <a:off x="457200" y="1600200"/>
            <a:ext cx="8216900" cy="45132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11"/>
          <p:cNvSpPr txBox="1"/>
          <p:nvPr>
            <p:ph idx="10" type="dt"/>
          </p:nvPr>
        </p:nvSpPr>
        <p:spPr>
          <a:xfrm>
            <a:off x="457200" y="6245225"/>
            <a:ext cx="2120900" cy="4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11"/>
          <p:cNvSpPr txBox="1"/>
          <p:nvPr>
            <p:ph idx="11" type="ftr"/>
          </p:nvPr>
        </p:nvSpPr>
        <p:spPr>
          <a:xfrm>
            <a:off x="3124200" y="6245225"/>
            <a:ext cx="2882900" cy="4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11"/>
          <p:cNvSpPr txBox="1"/>
          <p:nvPr>
            <p:ph idx="12" type="sldNum"/>
          </p:nvPr>
        </p:nvSpPr>
        <p:spPr>
          <a:xfrm>
            <a:off x="6553200" y="6245225"/>
            <a:ext cx="2120900" cy="4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Relationship Id="rId4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32.png"/><Relationship Id="rId5" Type="http://schemas.openxmlformats.org/officeDocument/2006/relationships/image" Target="../media/image15.jpg"/><Relationship Id="rId6" Type="http://schemas.openxmlformats.org/officeDocument/2006/relationships/image" Target="../media/image11.jpg"/><Relationship Id="rId7" Type="http://schemas.openxmlformats.org/officeDocument/2006/relationships/image" Target="../media/image35.png"/><Relationship Id="rId8" Type="http://schemas.openxmlformats.org/officeDocument/2006/relationships/image" Target="../media/image3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Relationship Id="rId4" Type="http://schemas.openxmlformats.org/officeDocument/2006/relationships/image" Target="../media/image1.jpg"/><Relationship Id="rId5" Type="http://schemas.openxmlformats.org/officeDocument/2006/relationships/image" Target="../media/image10.jpg"/><Relationship Id="rId6" Type="http://schemas.openxmlformats.org/officeDocument/2006/relationships/image" Target="../media/image5.png"/><Relationship Id="rId7" Type="http://schemas.openxmlformats.org/officeDocument/2006/relationships/image" Target="../media/image1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image" Target="../media/image36.png"/><Relationship Id="rId9" Type="http://schemas.openxmlformats.org/officeDocument/2006/relationships/image" Target="../media/image23.jpg"/><Relationship Id="rId5" Type="http://schemas.openxmlformats.org/officeDocument/2006/relationships/image" Target="../media/image33.png"/><Relationship Id="rId6" Type="http://schemas.openxmlformats.org/officeDocument/2006/relationships/image" Target="../media/image18.jpg"/><Relationship Id="rId7" Type="http://schemas.openxmlformats.org/officeDocument/2006/relationships/image" Target="../media/image19.jpg"/><Relationship Id="rId8" Type="http://schemas.openxmlformats.org/officeDocument/2006/relationships/image" Target="../media/image2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Relationship Id="rId4" Type="http://schemas.openxmlformats.org/officeDocument/2006/relationships/image" Target="../media/image25.jpg"/><Relationship Id="rId9" Type="http://schemas.openxmlformats.org/officeDocument/2006/relationships/image" Target="../media/image24.jpg"/><Relationship Id="rId5" Type="http://schemas.openxmlformats.org/officeDocument/2006/relationships/image" Target="../media/image31.png"/><Relationship Id="rId6" Type="http://schemas.openxmlformats.org/officeDocument/2006/relationships/image" Target="../media/image22.jpg"/><Relationship Id="rId7" Type="http://schemas.openxmlformats.org/officeDocument/2006/relationships/image" Target="../media/image21.jpg"/><Relationship Id="rId8" Type="http://schemas.openxmlformats.org/officeDocument/2006/relationships/image" Target="../media/image2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jpg"/><Relationship Id="rId4" Type="http://schemas.openxmlformats.org/officeDocument/2006/relationships/image" Target="../media/image30.jpg"/><Relationship Id="rId5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1"/>
          <p:cNvGrpSpPr/>
          <p:nvPr/>
        </p:nvGrpSpPr>
        <p:grpSpPr>
          <a:xfrm>
            <a:off x="6350" y="11112"/>
            <a:ext cx="9299575" cy="6853237"/>
            <a:chOff x="4" y="7"/>
            <a:chExt cx="5858" cy="4317"/>
          </a:xfrm>
        </p:grpSpPr>
        <p:grpSp>
          <p:nvGrpSpPr>
            <p:cNvPr id="36" name="Google Shape;36;p1"/>
            <p:cNvGrpSpPr/>
            <p:nvPr/>
          </p:nvGrpSpPr>
          <p:grpSpPr>
            <a:xfrm>
              <a:off x="4" y="7"/>
              <a:ext cx="5757" cy="4317"/>
              <a:chOff x="4" y="7"/>
              <a:chExt cx="5757" cy="4317"/>
            </a:xfrm>
          </p:grpSpPr>
          <p:sp>
            <p:nvSpPr>
              <p:cNvPr id="37" name="Google Shape;37;p1"/>
              <p:cNvSpPr/>
              <p:nvPr/>
            </p:nvSpPr>
            <p:spPr>
              <a:xfrm>
                <a:off x="4" y="7"/>
                <a:ext cx="5757" cy="4317"/>
              </a:xfrm>
              <a:prstGeom prst="rect">
                <a:avLst/>
              </a:prstGeom>
              <a:gradFill>
                <a:gsLst>
                  <a:gs pos="0">
                    <a:srgbClr val="FFFFFF"/>
                  </a:gs>
                  <a:gs pos="100000">
                    <a:srgbClr val="808080"/>
                  </a:gs>
                </a:gsLst>
                <a:lin ang="5400000" scaled="0"/>
              </a:gradFill>
              <a:ln cap="sq" cmpd="sng" w="952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1"/>
              <p:cNvSpPr/>
              <p:nvPr/>
            </p:nvSpPr>
            <p:spPr>
              <a:xfrm>
                <a:off x="4" y="7"/>
                <a:ext cx="5757" cy="102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" name="Google Shape;39;p1"/>
            <p:cNvSpPr/>
            <p:nvPr/>
          </p:nvSpPr>
          <p:spPr>
            <a:xfrm>
              <a:off x="105" y="1001"/>
              <a:ext cx="5757" cy="87"/>
            </a:xfrm>
            <a:prstGeom prst="rect">
              <a:avLst/>
            </a:prstGeom>
            <a:solidFill>
              <a:srgbClr val="808080"/>
            </a:solidFill>
            <a:ln cap="sq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1"/>
            <p:cNvSpPr txBox="1"/>
            <p:nvPr/>
          </p:nvSpPr>
          <p:spPr>
            <a:xfrm>
              <a:off x="491" y="1154"/>
              <a:ext cx="5032" cy="19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93366"/>
                </a:buClr>
                <a:buSzPts val="3600"/>
                <a:buFont typeface="Tahoma"/>
                <a:buNone/>
              </a:pPr>
              <a:r>
                <a:rPr b="1" i="0" lang="en-US" sz="3600" u="none">
                  <a:solidFill>
                    <a:srgbClr val="993366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5000B"/>
                </a:buClr>
                <a:buSzPts val="3600"/>
                <a:buFont typeface="Arial"/>
                <a:buNone/>
              </a:pPr>
              <a:r>
                <a:rPr b="1" i="0" lang="en-US" sz="3600" u="none">
                  <a:solidFill>
                    <a:srgbClr val="C5000B"/>
                  </a:solidFill>
                  <a:latin typeface="Arial"/>
                  <a:ea typeface="Arial"/>
                  <a:cs typeface="Arial"/>
                  <a:sym typeface="Arial"/>
                </a:rPr>
                <a:t>ЭТНОКУЛЬТУРОЛОГИЧЕСКИЙ ХАБ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5000B"/>
                </a:buClr>
                <a:buSzPts val="6000"/>
                <a:buFont typeface="Arial"/>
                <a:buNone/>
              </a:pPr>
              <a:r>
                <a:rPr b="1" i="0" lang="en-US" sz="6000" u="none">
                  <a:solidFill>
                    <a:srgbClr val="C5000B"/>
                  </a:solidFill>
                  <a:latin typeface="Arial"/>
                  <a:ea typeface="Arial"/>
                  <a:cs typeface="Arial"/>
                  <a:sym typeface="Arial"/>
                </a:rPr>
                <a:t>«Подворье Кудесников»</a:t>
              </a:r>
              <a:endParaRPr/>
            </a:p>
          </p:txBody>
        </p:sp>
        <p:sp>
          <p:nvSpPr>
            <p:cNvPr id="41" name="Google Shape;41;p1"/>
            <p:cNvSpPr txBox="1"/>
            <p:nvPr/>
          </p:nvSpPr>
          <p:spPr>
            <a:xfrm>
              <a:off x="2487" y="273"/>
              <a:ext cx="2900" cy="4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Авторский коллектив педагогов МАУДО «ДДТ» г.Курчатова</a:t>
              </a:r>
              <a:endParaRPr/>
            </a:p>
          </p:txBody>
        </p:sp>
        <p:grpSp>
          <p:nvGrpSpPr>
            <p:cNvPr id="42" name="Google Shape;42;p1"/>
            <p:cNvGrpSpPr/>
            <p:nvPr/>
          </p:nvGrpSpPr>
          <p:grpSpPr>
            <a:xfrm>
              <a:off x="239" y="246"/>
              <a:ext cx="791" cy="677"/>
              <a:chOff x="239" y="246"/>
              <a:chExt cx="791" cy="677"/>
            </a:xfrm>
          </p:grpSpPr>
          <p:pic>
            <p:nvPicPr>
              <p:cNvPr id="43" name="Google Shape;43;p1"/>
              <p:cNvPicPr preferRelativeResize="0"/>
              <p:nvPr/>
            </p:nvPicPr>
            <p:blipFill rotWithShape="1">
              <a:blip r:embed="rId3">
                <a:alphaModFix/>
              </a:blip>
              <a:srcRect b="0" l="74925" r="0" t="0"/>
              <a:stretch/>
            </p:blipFill>
            <p:spPr>
              <a:xfrm>
                <a:off x="239" y="246"/>
                <a:ext cx="791" cy="67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" name="Google Shape;44;p1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352" y="246"/>
                <a:ext cx="564" cy="67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5" name="Google Shape;45;p1"/>
          <p:cNvSpPr txBox="1"/>
          <p:nvPr/>
        </p:nvSpPr>
        <p:spPr>
          <a:xfrm>
            <a:off x="144462" y="6264275"/>
            <a:ext cx="8810625" cy="593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629"/>
              </a:buClr>
              <a:buSzPts val="1400"/>
              <a:buFont typeface="Times New Roman"/>
              <a:buNone/>
            </a:pPr>
            <a:r>
              <a:rPr b="1" i="0" lang="en-US" sz="1400" u="none">
                <a:solidFill>
                  <a:srgbClr val="2326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Данный проект разработан в рамках Года народного искусства материального и нематериального культурного наследия народов России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10"/>
          <p:cNvGrpSpPr/>
          <p:nvPr/>
        </p:nvGrpSpPr>
        <p:grpSpPr>
          <a:xfrm>
            <a:off x="0" y="0"/>
            <a:ext cx="9142412" cy="6853237"/>
            <a:chOff x="0" y="0"/>
            <a:chExt cx="5759" cy="4317"/>
          </a:xfrm>
        </p:grpSpPr>
        <p:grpSp>
          <p:nvGrpSpPr>
            <p:cNvPr id="266" name="Google Shape;266;p10"/>
            <p:cNvGrpSpPr/>
            <p:nvPr/>
          </p:nvGrpSpPr>
          <p:grpSpPr>
            <a:xfrm>
              <a:off x="0" y="0"/>
              <a:ext cx="5759" cy="4317"/>
              <a:chOff x="0" y="0"/>
              <a:chExt cx="5759" cy="4317"/>
            </a:xfrm>
          </p:grpSpPr>
          <p:grpSp>
            <p:nvGrpSpPr>
              <p:cNvPr id="267" name="Google Shape;267;p10"/>
              <p:cNvGrpSpPr/>
              <p:nvPr/>
            </p:nvGrpSpPr>
            <p:grpSpPr>
              <a:xfrm>
                <a:off x="2" y="0"/>
                <a:ext cx="5757" cy="4317"/>
                <a:chOff x="2" y="0"/>
                <a:chExt cx="5757" cy="4317"/>
              </a:xfrm>
            </p:grpSpPr>
            <p:sp>
              <p:nvSpPr>
                <p:cNvPr id="268" name="Google Shape;268;p10"/>
                <p:cNvSpPr/>
                <p:nvPr/>
              </p:nvSpPr>
              <p:spPr>
                <a:xfrm>
                  <a:off x="2" y="0"/>
                  <a:ext cx="5757" cy="4317"/>
                </a:xfrm>
                <a:prstGeom prst="rect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808080"/>
                    </a:gs>
                  </a:gsLst>
                  <a:lin ang="5400000" scaled="0"/>
                </a:gradFill>
                <a:ln cap="sq" cmpd="sng" w="9525">
                  <a:solidFill>
                    <a:srgbClr val="000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269;p10"/>
                <p:cNvSpPr/>
                <p:nvPr/>
              </p:nvSpPr>
              <p:spPr>
                <a:xfrm>
                  <a:off x="2" y="0"/>
                  <a:ext cx="5757" cy="102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70" name="Google Shape;270;p10"/>
              <p:cNvSpPr/>
              <p:nvPr/>
            </p:nvSpPr>
            <p:spPr>
              <a:xfrm>
                <a:off x="0" y="907"/>
                <a:ext cx="5757" cy="110"/>
              </a:xfrm>
              <a:prstGeom prst="rect">
                <a:avLst/>
              </a:prstGeom>
              <a:solidFill>
                <a:srgbClr val="99999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10"/>
              <p:cNvSpPr txBox="1"/>
              <p:nvPr/>
            </p:nvSpPr>
            <p:spPr>
              <a:xfrm>
                <a:off x="113" y="340"/>
                <a:ext cx="904" cy="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000" lIns="90000" spcFirstLastPara="1" rIns="90000" wrap="square" tIns="450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</a:pPr>
                <a:r>
                  <a:rPr b="1" i="0" lang="en-US" sz="1800" u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SWOT-анализ</a:t>
                </a:r>
                <a:endParaRPr/>
              </a:p>
            </p:txBody>
          </p:sp>
        </p:grpSp>
        <p:sp>
          <p:nvSpPr>
            <p:cNvPr id="272" name="Google Shape;272;p10"/>
            <p:cNvSpPr txBox="1"/>
            <p:nvPr/>
          </p:nvSpPr>
          <p:spPr>
            <a:xfrm>
              <a:off x="1474" y="227"/>
              <a:ext cx="4079" cy="4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9284C"/>
                </a:buClr>
                <a:buSzPts val="4400"/>
                <a:buFont typeface="Arial"/>
                <a:buNone/>
              </a:pPr>
              <a:r>
                <a:rPr b="1" i="0" lang="en-US" sz="4400" u="none">
                  <a:solidFill>
                    <a:srgbClr val="99284C"/>
                  </a:solidFill>
                  <a:latin typeface="Arial"/>
                  <a:ea typeface="Arial"/>
                  <a:cs typeface="Arial"/>
                  <a:sym typeface="Arial"/>
                </a:rPr>
                <a:t>Анализ рисков</a:t>
              </a:r>
              <a:endParaRPr/>
            </a:p>
          </p:txBody>
        </p:sp>
        <p:sp>
          <p:nvSpPr>
            <p:cNvPr id="273" name="Google Shape;273;p10"/>
            <p:cNvSpPr/>
            <p:nvPr/>
          </p:nvSpPr>
          <p:spPr>
            <a:xfrm>
              <a:off x="227" y="1134"/>
              <a:ext cx="1698" cy="564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ffectLst>
              <a:outerShdw blurRad="63500" dir="2700000" dist="152735">
                <a:srgbClr val="80808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10"/>
            <p:cNvSpPr/>
            <p:nvPr/>
          </p:nvSpPr>
          <p:spPr>
            <a:xfrm>
              <a:off x="227" y="1928"/>
              <a:ext cx="1698" cy="564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ffectLst>
              <a:outerShdw blurRad="63500" dir="2700000" dist="152735">
                <a:srgbClr val="80808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10"/>
            <p:cNvSpPr/>
            <p:nvPr/>
          </p:nvSpPr>
          <p:spPr>
            <a:xfrm>
              <a:off x="227" y="2721"/>
              <a:ext cx="1698" cy="564"/>
            </a:xfrm>
            <a:prstGeom prst="rect">
              <a:avLst/>
            </a:prstGeom>
            <a:solidFill>
              <a:srgbClr val="9999CC"/>
            </a:solidFill>
            <a:ln>
              <a:noFill/>
            </a:ln>
            <a:effectLst>
              <a:outerShdw blurRad="63500" dir="2700000" dist="152735">
                <a:srgbClr val="80808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10"/>
            <p:cNvSpPr/>
            <p:nvPr/>
          </p:nvSpPr>
          <p:spPr>
            <a:xfrm>
              <a:off x="227" y="3515"/>
              <a:ext cx="1698" cy="564"/>
            </a:xfrm>
            <a:prstGeom prst="rect">
              <a:avLst/>
            </a:prstGeom>
            <a:solidFill>
              <a:srgbClr val="666699"/>
            </a:solidFill>
            <a:ln>
              <a:noFill/>
            </a:ln>
            <a:effectLst>
              <a:outerShdw blurRad="63500" dir="2700000" dist="152735">
                <a:srgbClr val="80808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10"/>
            <p:cNvSpPr txBox="1"/>
            <p:nvPr/>
          </p:nvSpPr>
          <p:spPr>
            <a:xfrm>
              <a:off x="340" y="1247"/>
              <a:ext cx="1584" cy="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US" sz="18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Сильные стороны проекта</a:t>
              </a:r>
              <a:endParaRPr/>
            </a:p>
          </p:txBody>
        </p:sp>
        <p:sp>
          <p:nvSpPr>
            <p:cNvPr id="278" name="Google Shape;278;p10"/>
            <p:cNvSpPr txBox="1"/>
            <p:nvPr/>
          </p:nvSpPr>
          <p:spPr>
            <a:xfrm>
              <a:off x="227" y="2041"/>
              <a:ext cx="1698" cy="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US" sz="18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Слабые стороны проекта</a:t>
              </a:r>
              <a:endParaRPr/>
            </a:p>
          </p:txBody>
        </p:sp>
        <p:sp>
          <p:nvSpPr>
            <p:cNvPr id="279" name="Google Shape;279;p10"/>
            <p:cNvSpPr txBox="1"/>
            <p:nvPr/>
          </p:nvSpPr>
          <p:spPr>
            <a:xfrm>
              <a:off x="227" y="2835"/>
              <a:ext cx="1698" cy="2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1" i="0" lang="en-US" sz="180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Возможности</a:t>
              </a:r>
              <a:endParaRPr/>
            </a:p>
          </p:txBody>
        </p:sp>
        <p:sp>
          <p:nvSpPr>
            <p:cNvPr id="280" name="Google Shape;280;p10"/>
            <p:cNvSpPr txBox="1"/>
            <p:nvPr/>
          </p:nvSpPr>
          <p:spPr>
            <a:xfrm>
              <a:off x="227" y="3628"/>
              <a:ext cx="1698" cy="2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1" i="0" lang="en-US" sz="180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Риски</a:t>
              </a:r>
              <a:endParaRPr/>
            </a:p>
          </p:txBody>
        </p:sp>
        <p:sp>
          <p:nvSpPr>
            <p:cNvPr id="281" name="Google Shape;281;p10"/>
            <p:cNvSpPr/>
            <p:nvPr/>
          </p:nvSpPr>
          <p:spPr>
            <a:xfrm>
              <a:off x="2268" y="1134"/>
              <a:ext cx="3285" cy="564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ffectLst>
              <a:outerShdw blurRad="63500" dir="2700000" dist="152735">
                <a:srgbClr val="80808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0"/>
            <p:cNvSpPr/>
            <p:nvPr/>
          </p:nvSpPr>
          <p:spPr>
            <a:xfrm>
              <a:off x="2268" y="1928"/>
              <a:ext cx="3285" cy="564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ffectLst>
              <a:outerShdw blurRad="63500" dir="2700000" dist="152735">
                <a:srgbClr val="80808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0"/>
            <p:cNvSpPr/>
            <p:nvPr/>
          </p:nvSpPr>
          <p:spPr>
            <a:xfrm>
              <a:off x="2268" y="2721"/>
              <a:ext cx="3285" cy="564"/>
            </a:xfrm>
            <a:prstGeom prst="rect">
              <a:avLst/>
            </a:prstGeom>
            <a:solidFill>
              <a:srgbClr val="9999CC"/>
            </a:solidFill>
            <a:ln>
              <a:noFill/>
            </a:ln>
            <a:effectLst>
              <a:outerShdw blurRad="63500" dir="2700000" dist="152735">
                <a:srgbClr val="80808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0"/>
            <p:cNvSpPr/>
            <p:nvPr/>
          </p:nvSpPr>
          <p:spPr>
            <a:xfrm>
              <a:off x="2268" y="3515"/>
              <a:ext cx="3285" cy="564"/>
            </a:xfrm>
            <a:prstGeom prst="rect">
              <a:avLst/>
            </a:prstGeom>
            <a:solidFill>
              <a:srgbClr val="666699"/>
            </a:solidFill>
            <a:ln>
              <a:noFill/>
            </a:ln>
            <a:effectLst>
              <a:outerShdw blurRad="63500" dir="2700000" dist="152735">
                <a:srgbClr val="80808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0"/>
            <p:cNvSpPr txBox="1"/>
            <p:nvPr/>
          </p:nvSpPr>
          <p:spPr>
            <a:xfrm>
              <a:off x="2381" y="1247"/>
              <a:ext cx="3172" cy="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Расположение и кадровая обеспеченность. </a:t>
              </a:r>
              <a:r>
                <a:rPr b="0" i="0" lang="en-US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Может стать центром культурной жизни города</a:t>
              </a:r>
              <a:endParaRPr/>
            </a:p>
          </p:txBody>
        </p:sp>
        <p:sp>
          <p:nvSpPr>
            <p:cNvPr id="286" name="Google Shape;286;p10"/>
            <p:cNvSpPr txBox="1"/>
            <p:nvPr/>
          </p:nvSpPr>
          <p:spPr>
            <a:xfrm>
              <a:off x="2381" y="2041"/>
              <a:ext cx="3172" cy="2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Возможная незаинтересованность в проекте </a:t>
              </a:r>
              <a:endParaRPr/>
            </a:p>
          </p:txBody>
        </p:sp>
        <p:sp>
          <p:nvSpPr>
            <p:cNvPr id="287" name="Google Shape;287;p10"/>
            <p:cNvSpPr txBox="1"/>
            <p:nvPr/>
          </p:nvSpPr>
          <p:spPr>
            <a:xfrm>
              <a:off x="2381" y="2835"/>
              <a:ext cx="3172" cy="2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Расширение услуг</a:t>
              </a:r>
              <a:endParaRPr/>
            </a:p>
          </p:txBody>
        </p:sp>
        <p:sp>
          <p:nvSpPr>
            <p:cNvPr id="288" name="Google Shape;288;p10"/>
            <p:cNvSpPr txBox="1"/>
            <p:nvPr/>
          </p:nvSpPr>
          <p:spPr>
            <a:xfrm>
              <a:off x="2381" y="3628"/>
              <a:ext cx="3058" cy="2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Потеря рентабельности</a:t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2"/>
          <p:cNvGrpSpPr/>
          <p:nvPr/>
        </p:nvGrpSpPr>
        <p:grpSpPr>
          <a:xfrm>
            <a:off x="0" y="0"/>
            <a:ext cx="9139237" cy="6853237"/>
            <a:chOff x="0" y="0"/>
            <a:chExt cx="5757" cy="4317"/>
          </a:xfrm>
        </p:grpSpPr>
        <p:sp>
          <p:nvSpPr>
            <p:cNvPr id="52" name="Google Shape;52;p2"/>
            <p:cNvSpPr/>
            <p:nvPr/>
          </p:nvSpPr>
          <p:spPr>
            <a:xfrm>
              <a:off x="0" y="0"/>
              <a:ext cx="5757" cy="4317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808080"/>
                </a:gs>
              </a:gsLst>
              <a:lin ang="5400000" scaled="0"/>
            </a:gradFill>
            <a:ln cap="sq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0" y="0"/>
              <a:ext cx="5757" cy="10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0" y="981"/>
              <a:ext cx="5757" cy="87"/>
            </a:xfrm>
            <a:prstGeom prst="rect">
              <a:avLst/>
            </a:prstGeom>
            <a:solidFill>
              <a:srgbClr val="808080"/>
            </a:solidFill>
            <a:ln cap="sq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 txBox="1"/>
            <p:nvPr/>
          </p:nvSpPr>
          <p:spPr>
            <a:xfrm>
              <a:off x="227" y="340"/>
              <a:ext cx="1018" cy="6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Arial"/>
                <a:buNone/>
              </a:pPr>
              <a:r>
                <a:rPr b="1" i="0" lang="en-US" sz="220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ЦЕЛИ  И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rPr b="1" i="0" lang="en-US" sz="160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проблемы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Arial"/>
                <a:buNone/>
              </a:pPr>
              <a:r>
                <a:rPr b="1" i="0" lang="en-US" sz="220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ПРОЕКТА</a:t>
              </a:r>
              <a:endParaRPr/>
            </a:p>
          </p:txBody>
        </p:sp>
        <p:sp>
          <p:nvSpPr>
            <p:cNvPr id="56" name="Google Shape;56;p2"/>
            <p:cNvSpPr txBox="1"/>
            <p:nvPr/>
          </p:nvSpPr>
          <p:spPr>
            <a:xfrm>
              <a:off x="1315" y="227"/>
              <a:ext cx="4442" cy="5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800"/>
                <a:buFont typeface="Arial"/>
                <a:buNone/>
              </a:pPr>
              <a:r>
                <a:rPr b="1" i="0" lang="en-US" sz="2800" u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Зачем нужен городу Курчатову ЭТНОКУЛЬТУРОЛОГИЧЕСКИЙ ХАБ? </a:t>
              </a:r>
              <a:endParaRPr/>
            </a:p>
          </p:txBody>
        </p:sp>
        <p:grpSp>
          <p:nvGrpSpPr>
            <p:cNvPr id="57" name="Google Shape;57;p2"/>
            <p:cNvGrpSpPr/>
            <p:nvPr/>
          </p:nvGrpSpPr>
          <p:grpSpPr>
            <a:xfrm>
              <a:off x="224" y="932"/>
              <a:ext cx="1524" cy="1106"/>
              <a:chOff x="224" y="932"/>
              <a:chExt cx="1524" cy="1106"/>
            </a:xfrm>
          </p:grpSpPr>
          <p:sp>
            <p:nvSpPr>
              <p:cNvPr id="58" name="Google Shape;58;p2"/>
              <p:cNvSpPr/>
              <p:nvPr/>
            </p:nvSpPr>
            <p:spPr>
              <a:xfrm rot="-600000">
                <a:off x="290" y="1046"/>
                <a:ext cx="1393" cy="877"/>
              </a:xfrm>
              <a:prstGeom prst="ellipse">
                <a:avLst/>
              </a:prstGeom>
              <a:gradFill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2"/>
              <p:cNvSpPr txBox="1"/>
              <p:nvPr/>
            </p:nvSpPr>
            <p:spPr>
              <a:xfrm rot="-600000">
                <a:off x="293" y="1267"/>
                <a:ext cx="1393" cy="4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000" lIns="90000" spcFirstLastPara="1" rIns="90000" wrap="square" tIns="450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b="1" i="0" lang="en-US" sz="20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ПРОБЛЕМА</a:t>
                </a:r>
                <a:endParaRPr/>
              </a:p>
            </p:txBody>
          </p:sp>
        </p:grpSp>
        <p:pic>
          <p:nvPicPr>
            <p:cNvPr id="60" name="Google Shape;60;p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4" y="3061"/>
              <a:ext cx="678" cy="5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61;p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3" y="1814"/>
              <a:ext cx="452" cy="58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2" name="Google Shape;62;p2"/>
            <p:cNvGrpSpPr/>
            <p:nvPr/>
          </p:nvGrpSpPr>
          <p:grpSpPr>
            <a:xfrm>
              <a:off x="2714" y="803"/>
              <a:ext cx="1629" cy="1296"/>
              <a:chOff x="2714" y="803"/>
              <a:chExt cx="1629" cy="1296"/>
            </a:xfrm>
          </p:grpSpPr>
          <p:sp>
            <p:nvSpPr>
              <p:cNvPr id="63" name="Google Shape;63;p2"/>
              <p:cNvSpPr/>
              <p:nvPr/>
            </p:nvSpPr>
            <p:spPr>
              <a:xfrm rot="-780000">
                <a:off x="2808" y="952"/>
                <a:ext cx="1442" cy="997"/>
              </a:xfrm>
              <a:prstGeom prst="ellipse">
                <a:avLst/>
              </a:prstGeom>
              <a:gradFill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2"/>
              <p:cNvSpPr txBox="1"/>
              <p:nvPr/>
            </p:nvSpPr>
            <p:spPr>
              <a:xfrm rot="-780000">
                <a:off x="2808" y="952"/>
                <a:ext cx="1442" cy="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000" lIns="90000" spcFirstLastPara="1" rIns="90000" wrap="square" tIns="450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b="1" i="0" lang="en-US" sz="20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РЕШЕНИЕ ПРОБЛЕМЫ</a:t>
                </a:r>
                <a:endParaRPr/>
              </a:p>
            </p:txBody>
          </p:sp>
        </p:grpSp>
        <p:sp>
          <p:nvSpPr>
            <p:cNvPr id="65" name="Google Shape;65;p2"/>
            <p:cNvSpPr/>
            <p:nvPr/>
          </p:nvSpPr>
          <p:spPr>
            <a:xfrm>
              <a:off x="680" y="1701"/>
              <a:ext cx="2379" cy="1018"/>
            </a:xfrm>
            <a:prstGeom prst="rightArrowCallout">
              <a:avLst>
                <a:gd fmla="val 15789" name="adj1"/>
                <a:gd fmla="val 1723" name="adj2"/>
                <a:gd fmla="val 17475" name="adj3"/>
                <a:gd fmla="val 6059" name="adj4"/>
              </a:avLst>
            </a:prstGeom>
            <a:gradFill>
              <a:gsLst>
                <a:gs pos="0">
                  <a:srgbClr val="000000"/>
                </a:gs>
                <a:gs pos="100000">
                  <a:srgbClr val="008000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63500" dir="2700000" dist="152735">
                <a:srgbClr val="80808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 txBox="1"/>
            <p:nvPr/>
          </p:nvSpPr>
          <p:spPr>
            <a:xfrm>
              <a:off x="680" y="1701"/>
              <a:ext cx="2039" cy="12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1" i="0" lang="en-US" sz="180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Исчезает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1" i="0" lang="en-US" sz="180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традиционная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1" i="0" lang="en-US" sz="180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культура  региона.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1" i="0" lang="en-US" sz="180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Необходима программа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1" i="0" lang="en-US" sz="180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её восстановления.</a:t>
              </a:r>
              <a:r>
                <a:rPr b="0" i="0" lang="en-US" sz="18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80" y="2835"/>
              <a:ext cx="2379" cy="792"/>
            </a:xfrm>
            <a:prstGeom prst="rightArrowCallout">
              <a:avLst>
                <a:gd fmla="val 15789" name="adj1"/>
                <a:gd fmla="val 1723" name="adj2"/>
                <a:gd fmla="val 17475" name="adj3"/>
                <a:gd fmla="val 6059" name="adj4"/>
              </a:avLst>
            </a:prstGeom>
            <a:gradFill>
              <a:gsLst>
                <a:gs pos="0">
                  <a:srgbClr val="00FF00"/>
                </a:gs>
                <a:gs pos="100000">
                  <a:srgbClr val="6B0094"/>
                </a:gs>
              </a:gsLst>
              <a:lin ang="4500000" scaled="0"/>
            </a:gradFill>
            <a:ln>
              <a:noFill/>
            </a:ln>
            <a:effectLst>
              <a:outerShdw blurRad="63500" dir="2700000" dist="152735">
                <a:srgbClr val="80808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 txBox="1"/>
            <p:nvPr/>
          </p:nvSpPr>
          <p:spPr>
            <a:xfrm>
              <a:off x="680" y="2835"/>
              <a:ext cx="1812" cy="7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1" i="0" lang="en-US" sz="180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В городе отсутствует рынок внутреннего организованного этнотуризма</a:t>
              </a: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402" y="1678"/>
              <a:ext cx="2039" cy="1789"/>
            </a:xfrm>
            <a:prstGeom prst="rect">
              <a:avLst/>
            </a:prstGeom>
            <a:gradFill>
              <a:gsLst>
                <a:gs pos="0">
                  <a:srgbClr val="800080"/>
                </a:gs>
                <a:gs pos="100000">
                  <a:srgbClr val="008000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63500" dir="2700000" dist="152735">
                <a:srgbClr val="80808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 txBox="1"/>
            <p:nvPr/>
          </p:nvSpPr>
          <p:spPr>
            <a:xfrm>
              <a:off x="3402" y="1769"/>
              <a:ext cx="2152" cy="18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</a:pPr>
              <a:r>
                <a:rPr b="1" i="0" lang="en-US" sz="200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Необходимо создание </a:t>
              </a:r>
              <a:r>
                <a:rPr b="1" i="0" lang="en-US" sz="240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центра</a:t>
              </a:r>
              <a:r>
                <a:rPr b="1" i="0" lang="en-US" sz="200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</a:pPr>
              <a:r>
                <a:rPr b="1" i="0" lang="en-US" sz="200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совмещающего культурно- досуговые 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</a:pPr>
              <a:r>
                <a:rPr b="1" i="0" lang="en-US" sz="200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функции, образовательный туризм и туристический бизнес</a:t>
              </a: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36" y="3764"/>
              <a:ext cx="5554" cy="429"/>
            </a:xfrm>
            <a:prstGeom prst="rect">
              <a:avLst/>
            </a:prstGeom>
            <a:solidFill>
              <a:srgbClr val="94BD5E"/>
            </a:solidFill>
            <a:ln cap="sq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63500" dir="2700000" dist="152735">
                <a:srgbClr val="80808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 txBox="1"/>
            <p:nvPr/>
          </p:nvSpPr>
          <p:spPr>
            <a:xfrm>
              <a:off x="113" y="3777"/>
              <a:ext cx="5554" cy="3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n-US" sz="140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Цель проекта: </a:t>
              </a:r>
              <a:r>
                <a:rPr b="1" i="0" lang="en-US" sz="1400" u="none">
                  <a:solidFill>
                    <a:srgbClr val="232629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создание центра поддержки и восстановления народных промыслов Курчатовского района как эффективного способа сохранения традиционного искусства</a:t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p3"/>
          <p:cNvGrpSpPr/>
          <p:nvPr/>
        </p:nvGrpSpPr>
        <p:grpSpPr>
          <a:xfrm>
            <a:off x="0" y="0"/>
            <a:ext cx="9139237" cy="6853237"/>
            <a:chOff x="0" y="0"/>
            <a:chExt cx="5757" cy="4317"/>
          </a:xfrm>
        </p:grpSpPr>
        <p:grpSp>
          <p:nvGrpSpPr>
            <p:cNvPr id="79" name="Google Shape;79;p3"/>
            <p:cNvGrpSpPr/>
            <p:nvPr/>
          </p:nvGrpSpPr>
          <p:grpSpPr>
            <a:xfrm>
              <a:off x="0" y="0"/>
              <a:ext cx="5757" cy="4317"/>
              <a:chOff x="0" y="0"/>
              <a:chExt cx="5757" cy="4317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0" y="0"/>
                <a:ext cx="5757" cy="4317"/>
              </a:xfrm>
              <a:prstGeom prst="rect">
                <a:avLst/>
              </a:prstGeom>
              <a:gradFill>
                <a:gsLst>
                  <a:gs pos="0">
                    <a:srgbClr val="FFFFFF"/>
                  </a:gs>
                  <a:gs pos="100000">
                    <a:srgbClr val="808080"/>
                  </a:gs>
                </a:gsLst>
                <a:lin ang="5400000" scaled="0"/>
              </a:gradFill>
              <a:ln cap="sq" cmpd="sng" w="952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0" y="0"/>
                <a:ext cx="5757" cy="102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2" name="Google Shape;82;p3"/>
            <p:cNvSpPr/>
            <p:nvPr/>
          </p:nvSpPr>
          <p:spPr>
            <a:xfrm>
              <a:off x="0" y="981"/>
              <a:ext cx="5757" cy="87"/>
            </a:xfrm>
            <a:prstGeom prst="rect">
              <a:avLst/>
            </a:prstGeom>
            <a:solidFill>
              <a:srgbClr val="808080"/>
            </a:solidFill>
            <a:ln cap="sq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 txBox="1"/>
            <p:nvPr/>
          </p:nvSpPr>
          <p:spPr>
            <a:xfrm>
              <a:off x="1179" y="227"/>
              <a:ext cx="4374" cy="5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9284C"/>
                </a:buClr>
                <a:buSzPts val="4800"/>
                <a:buFont typeface="Arial"/>
                <a:buNone/>
              </a:pPr>
              <a:r>
                <a:rPr b="1" i="0" lang="en-US" sz="4800" u="none">
                  <a:solidFill>
                    <a:srgbClr val="99284C"/>
                  </a:solidFill>
                  <a:latin typeface="Arial"/>
                  <a:ea typeface="Arial"/>
                  <a:cs typeface="Arial"/>
                  <a:sym typeface="Arial"/>
                </a:rPr>
                <a:t>Где разместить хаб?</a:t>
              </a:r>
              <a:endParaRPr/>
            </a:p>
          </p:txBody>
        </p:sp>
        <p:sp>
          <p:nvSpPr>
            <p:cNvPr id="84" name="Google Shape;84;p3"/>
            <p:cNvSpPr txBox="1"/>
            <p:nvPr/>
          </p:nvSpPr>
          <p:spPr>
            <a:xfrm>
              <a:off x="113" y="340"/>
              <a:ext cx="904" cy="4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n-US" sz="140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План размещения</a:t>
              </a: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624" y="3112"/>
              <a:ext cx="224" cy="110"/>
            </a:xfrm>
            <a:prstGeom prst="rect">
              <a:avLst/>
            </a:prstGeom>
            <a:solidFill>
              <a:srgbClr val="FF9966"/>
            </a:solidFill>
            <a:ln cap="sq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 txBox="1"/>
            <p:nvPr/>
          </p:nvSpPr>
          <p:spPr>
            <a:xfrm>
              <a:off x="3742" y="3288"/>
              <a:ext cx="1244" cy="1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Застройка к 2015 году</a:t>
              </a: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3402" y="3515"/>
              <a:ext cx="224" cy="110"/>
            </a:xfrm>
            <a:prstGeom prst="rect">
              <a:avLst/>
            </a:prstGeom>
            <a:solidFill>
              <a:srgbClr val="FF9966"/>
            </a:solidFill>
            <a:ln cap="sq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"/>
            <p:cNvSpPr txBox="1"/>
            <p:nvPr/>
          </p:nvSpPr>
          <p:spPr>
            <a:xfrm>
              <a:off x="3742" y="3456"/>
              <a:ext cx="1244" cy="1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Застройка к 2020 году</a:t>
              </a:r>
              <a:endParaRPr/>
            </a:p>
          </p:txBody>
        </p:sp>
        <p:pic>
          <p:nvPicPr>
            <p:cNvPr id="89" name="Google Shape;89;p3"/>
            <p:cNvPicPr preferRelativeResize="0"/>
            <p:nvPr/>
          </p:nvPicPr>
          <p:blipFill rotWithShape="1">
            <a:blip r:embed="rId3">
              <a:alphaModFix/>
            </a:blip>
            <a:srcRect b="4998" l="0" r="0" t="0"/>
            <a:stretch/>
          </p:blipFill>
          <p:spPr>
            <a:xfrm>
              <a:off x="0" y="1315"/>
              <a:ext cx="5757" cy="1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" name="Google Shape;90;p3"/>
            <p:cNvSpPr/>
            <p:nvPr/>
          </p:nvSpPr>
          <p:spPr>
            <a:xfrm>
              <a:off x="0" y="3098"/>
              <a:ext cx="5757" cy="121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 rot="5760000">
              <a:off x="1728" y="3127"/>
              <a:ext cx="1212" cy="677"/>
            </a:xfrm>
            <a:prstGeom prst="blockArc">
              <a:avLst>
                <a:gd fmla="val -9024026" name="adj1"/>
                <a:gd fmla="val 9276" name="adj2"/>
                <a:gd fmla="val 25000" name="adj3"/>
              </a:avLst>
            </a:prstGeom>
            <a:solidFill>
              <a:srgbClr val="FFCC9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 rot="-1620000">
              <a:off x="4431" y="2767"/>
              <a:ext cx="147" cy="94"/>
            </a:xfrm>
            <a:prstGeom prst="rect">
              <a:avLst/>
            </a:prstGeom>
            <a:solidFill>
              <a:srgbClr val="FF3333"/>
            </a:solidFill>
            <a:ln cap="sq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 txBox="1"/>
            <p:nvPr/>
          </p:nvSpPr>
          <p:spPr>
            <a:xfrm>
              <a:off x="4671" y="2812"/>
              <a:ext cx="996" cy="4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Подворье Кудесников</a:t>
              </a: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 flipH="1">
              <a:off x="4490" y="2925"/>
              <a:ext cx="179" cy="248"/>
            </a:xfrm>
            <a:prstGeom prst="leftUpArrow">
              <a:avLst/>
            </a:prstGeom>
            <a:solidFill>
              <a:srgbClr val="ED1515"/>
            </a:solidFill>
            <a:ln cap="flat" cmpd="sng" w="9525">
              <a:solidFill>
                <a:srgbClr val="3465A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"/>
            <p:cNvSpPr txBox="1"/>
            <p:nvPr/>
          </p:nvSpPr>
          <p:spPr>
            <a:xfrm>
              <a:off x="227" y="3220"/>
              <a:ext cx="5304" cy="7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В здании филиала МАУДО «ДДТ» по ул.Садовая 9А размещено: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- 5 мастерских площадью по 36 кв.м каждая (3 керамических, 1 кукольная студия, 1 музей-мастерская) и оборудованный методический кабинет;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- </a:t>
              </a:r>
              <a:r>
                <a:rPr b="0" i="0" lang="en-US" sz="1800" u="none">
                  <a:solidFill>
                    <a:srgbClr val="232629"/>
                  </a:solidFill>
                  <a:latin typeface="Arial"/>
                  <a:ea typeface="Arial"/>
                  <a:cs typeface="Arial"/>
                  <a:sym typeface="Arial"/>
                </a:rPr>
                <a:t>иммерсивное пространство для дискуссий и выставок -</a:t>
              </a:r>
              <a:r>
                <a:rPr b="0" i="0" lang="en-US" sz="18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72 кв.м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4"/>
          <p:cNvGrpSpPr/>
          <p:nvPr/>
        </p:nvGrpSpPr>
        <p:grpSpPr>
          <a:xfrm>
            <a:off x="-77787" y="0"/>
            <a:ext cx="9470929" cy="7964297"/>
            <a:chOff x="-49" y="0"/>
            <a:chExt cx="5966" cy="5017"/>
          </a:xfrm>
        </p:grpSpPr>
        <p:grpSp>
          <p:nvGrpSpPr>
            <p:cNvPr id="102" name="Google Shape;102;p4"/>
            <p:cNvGrpSpPr/>
            <p:nvPr/>
          </p:nvGrpSpPr>
          <p:grpSpPr>
            <a:xfrm>
              <a:off x="-49" y="0"/>
              <a:ext cx="5850" cy="4387"/>
              <a:chOff x="-49" y="0"/>
              <a:chExt cx="5850" cy="4387"/>
            </a:xfrm>
          </p:grpSpPr>
          <p:grpSp>
            <p:nvGrpSpPr>
              <p:cNvPr id="103" name="Google Shape;103;p4"/>
              <p:cNvGrpSpPr/>
              <p:nvPr/>
            </p:nvGrpSpPr>
            <p:grpSpPr>
              <a:xfrm>
                <a:off x="-49" y="0"/>
                <a:ext cx="5850" cy="4387"/>
                <a:chOff x="-49" y="0"/>
                <a:chExt cx="5850" cy="4387"/>
              </a:xfrm>
            </p:grpSpPr>
            <p:sp>
              <p:nvSpPr>
                <p:cNvPr id="104" name="Google Shape;104;p4"/>
                <p:cNvSpPr/>
                <p:nvPr/>
              </p:nvSpPr>
              <p:spPr>
                <a:xfrm>
                  <a:off x="-49" y="0"/>
                  <a:ext cx="5850" cy="4387"/>
                </a:xfrm>
                <a:prstGeom prst="rect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808080"/>
                    </a:gs>
                  </a:gsLst>
                  <a:lin ang="5400000" scaled="0"/>
                </a:gradFill>
                <a:ln cap="sq" cmpd="sng" w="9525">
                  <a:solidFill>
                    <a:srgbClr val="000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5;p4"/>
                <p:cNvSpPr/>
                <p:nvPr/>
              </p:nvSpPr>
              <p:spPr>
                <a:xfrm>
                  <a:off x="-49" y="0"/>
                  <a:ext cx="5850" cy="103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6" name="Google Shape;106;p4"/>
              <p:cNvSpPr/>
              <p:nvPr/>
            </p:nvSpPr>
            <p:spPr>
              <a:xfrm>
                <a:off x="-49" y="997"/>
                <a:ext cx="5850" cy="88"/>
              </a:xfrm>
              <a:prstGeom prst="rect">
                <a:avLst/>
              </a:prstGeom>
              <a:solidFill>
                <a:srgbClr val="808080"/>
              </a:solidFill>
              <a:ln cap="sq" cmpd="sng" w="952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7" name="Google Shape;107;p4"/>
            <p:cNvSpPr/>
            <p:nvPr/>
          </p:nvSpPr>
          <p:spPr>
            <a:xfrm>
              <a:off x="-48" y="149"/>
              <a:ext cx="1380" cy="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4"/>
            <p:cNvSpPr txBox="1"/>
            <p:nvPr/>
          </p:nvSpPr>
          <p:spPr>
            <a:xfrm>
              <a:off x="1681" y="84"/>
              <a:ext cx="3914" cy="5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4006B"/>
                </a:buClr>
                <a:buSzPts val="4800"/>
                <a:buFont typeface="Arial"/>
                <a:buNone/>
              </a:pPr>
              <a:r>
                <a:rPr b="1" i="0" lang="en-US" sz="4800" u="none">
                  <a:solidFill>
                    <a:srgbClr val="94006B"/>
                  </a:solidFill>
                  <a:latin typeface="Arial"/>
                  <a:ea typeface="Arial"/>
                  <a:cs typeface="Arial"/>
                  <a:sym typeface="Arial"/>
                </a:rPr>
                <a:t>Описание  проекта  </a:t>
              </a:r>
              <a:endParaRPr/>
            </a:p>
          </p:txBody>
        </p:sp>
        <p:grpSp>
          <p:nvGrpSpPr>
            <p:cNvPr id="109" name="Google Shape;109;p4"/>
            <p:cNvGrpSpPr/>
            <p:nvPr/>
          </p:nvGrpSpPr>
          <p:grpSpPr>
            <a:xfrm>
              <a:off x="3286" y="3013"/>
              <a:ext cx="2631" cy="2004"/>
              <a:chOff x="3286" y="3013"/>
              <a:chExt cx="2631" cy="2004"/>
            </a:xfrm>
          </p:grpSpPr>
          <p:sp>
            <p:nvSpPr>
              <p:cNvPr id="110" name="Google Shape;110;p4"/>
              <p:cNvSpPr/>
              <p:nvPr/>
            </p:nvSpPr>
            <p:spPr>
              <a:xfrm rot="-660000">
                <a:off x="3415" y="3225"/>
                <a:ext cx="2373" cy="1580"/>
              </a:xfrm>
              <a:prstGeom prst="ellipse">
                <a:avLst/>
              </a:prstGeom>
              <a:gradFill>
                <a:gsLst>
                  <a:gs pos="0">
                    <a:srgbClr val="000000"/>
                  </a:gs>
                  <a:gs pos="100000">
                    <a:srgbClr val="008000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  <a:effectLst>
                <a:outerShdw blurRad="63500" dir="2700000" dist="152735">
                  <a:srgbClr val="808080"/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4"/>
              <p:cNvSpPr txBox="1"/>
              <p:nvPr/>
            </p:nvSpPr>
            <p:spPr>
              <a:xfrm rot="-660000">
                <a:off x="3682" y="3447"/>
                <a:ext cx="1845" cy="12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000" lIns="90000" spcFirstLastPara="1" rIns="90000" wrap="square" tIns="450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t/>
                </a:r>
                <a:endParaRPr b="1" i="0" sz="200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t/>
                </a:r>
                <a:endParaRPr b="1" i="0" sz="200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Arial"/>
                  <a:buNone/>
                </a:pPr>
                <a:r>
                  <a:rPr b="1" i="0" lang="en-US" sz="2000" u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Возможности  хаба</a:t>
                </a:r>
                <a:endParaRPr/>
              </a:p>
            </p:txBody>
          </p:sp>
        </p:grpSp>
        <p:sp>
          <p:nvSpPr>
            <p:cNvPr id="112" name="Google Shape;112;p4"/>
            <p:cNvSpPr/>
            <p:nvPr/>
          </p:nvSpPr>
          <p:spPr>
            <a:xfrm>
              <a:off x="69" y="1164"/>
              <a:ext cx="1126" cy="1749"/>
            </a:xfrm>
            <a:prstGeom prst="rect">
              <a:avLst/>
            </a:prstGeom>
            <a:solidFill>
              <a:srgbClr val="47B8B8"/>
            </a:solidFill>
            <a:ln>
              <a:noFill/>
            </a:ln>
            <a:effectLst>
              <a:outerShdw blurRad="63500" dir="2700000" dist="152735">
                <a:srgbClr val="80808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67" y="1762"/>
              <a:ext cx="1034" cy="7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360" y="1164"/>
              <a:ext cx="1034" cy="1473"/>
            </a:xfrm>
            <a:prstGeom prst="rect">
              <a:avLst/>
            </a:prstGeom>
            <a:solidFill>
              <a:srgbClr val="33A3A3"/>
            </a:solidFill>
            <a:ln>
              <a:noFill/>
            </a:ln>
            <a:effectLst>
              <a:outerShdw blurRad="63500" dir="2700000" dist="152735">
                <a:srgbClr val="80808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336" y="1762"/>
              <a:ext cx="1033" cy="7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2718" y="1186"/>
              <a:ext cx="2531" cy="343"/>
            </a:xfrm>
            <a:prstGeom prst="rect">
              <a:avLst/>
            </a:prstGeom>
            <a:solidFill>
              <a:srgbClr val="006B6B"/>
            </a:solidFill>
            <a:ln>
              <a:noFill/>
            </a:ln>
            <a:effectLst>
              <a:outerShdw blurRad="63500" dir="2700000" dist="152735">
                <a:srgbClr val="80808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 txBox="1"/>
            <p:nvPr/>
          </p:nvSpPr>
          <p:spPr>
            <a:xfrm>
              <a:off x="2799" y="1186"/>
              <a:ext cx="2442" cy="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None/>
              </a:pPr>
              <a:r>
                <a:rPr b="1" i="0" lang="en-US" sz="240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Музейные экспозиции</a:t>
              </a: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718" y="1647"/>
              <a:ext cx="2531" cy="342"/>
            </a:xfrm>
            <a:prstGeom prst="rect">
              <a:avLst/>
            </a:prstGeom>
            <a:solidFill>
              <a:srgbClr val="006B6B"/>
            </a:solidFill>
            <a:ln>
              <a:noFill/>
            </a:ln>
            <a:effectLst>
              <a:outerShdw blurRad="63500" dir="2700000" dist="152735">
                <a:srgbClr val="80808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 txBox="1"/>
            <p:nvPr/>
          </p:nvSpPr>
          <p:spPr>
            <a:xfrm>
              <a:off x="2718" y="1647"/>
              <a:ext cx="2531" cy="2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Arial"/>
                <a:buNone/>
              </a:pPr>
              <a:r>
                <a:rPr b="1" i="0" lang="en-US" sz="220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Выставочный зал</a:t>
              </a: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2718" y="2108"/>
              <a:ext cx="2531" cy="342"/>
            </a:xfrm>
            <a:prstGeom prst="rect">
              <a:avLst/>
            </a:prstGeom>
            <a:solidFill>
              <a:srgbClr val="006B6B"/>
            </a:solidFill>
            <a:ln>
              <a:noFill/>
            </a:ln>
            <a:effectLst>
              <a:outerShdw blurRad="63500" dir="2700000" dist="152735">
                <a:srgbClr val="80808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 txBox="1"/>
            <p:nvPr/>
          </p:nvSpPr>
          <p:spPr>
            <a:xfrm>
              <a:off x="2834" y="2108"/>
              <a:ext cx="2302" cy="2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</a:pPr>
              <a:r>
                <a:rPr b="1" i="0" lang="en-US" sz="200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Ремесленные мастерские</a:t>
              </a: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2718" y="2569"/>
              <a:ext cx="2531" cy="342"/>
            </a:xfrm>
            <a:prstGeom prst="rect">
              <a:avLst/>
            </a:prstGeom>
            <a:solidFill>
              <a:srgbClr val="006B6B"/>
            </a:solidFill>
            <a:ln>
              <a:noFill/>
            </a:ln>
            <a:effectLst>
              <a:outerShdw blurRad="63500" dir="2700000" dist="152735">
                <a:srgbClr val="80808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2718" y="3029"/>
              <a:ext cx="2531" cy="343"/>
            </a:xfrm>
            <a:prstGeom prst="rect">
              <a:avLst/>
            </a:prstGeom>
            <a:solidFill>
              <a:srgbClr val="006B6B"/>
            </a:solidFill>
            <a:ln>
              <a:noFill/>
            </a:ln>
            <a:effectLst>
              <a:outerShdw blurRad="63500" dir="2700000" dist="152735">
                <a:srgbClr val="80808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 txBox="1"/>
            <p:nvPr/>
          </p:nvSpPr>
          <p:spPr>
            <a:xfrm>
              <a:off x="2718" y="2569"/>
              <a:ext cx="2531" cy="2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rPr b="1" i="0" lang="en-US" sz="160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Поездки и походы в места промыслов</a:t>
              </a:r>
              <a:endParaRPr/>
            </a:p>
          </p:txBody>
        </p:sp>
        <p:sp>
          <p:nvSpPr>
            <p:cNvPr id="125" name="Google Shape;125;p4"/>
            <p:cNvSpPr txBox="1"/>
            <p:nvPr/>
          </p:nvSpPr>
          <p:spPr>
            <a:xfrm>
              <a:off x="2718" y="3029"/>
              <a:ext cx="2531" cy="2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None/>
              </a:pPr>
              <a:r>
                <a:rPr b="0" i="0" lang="en-US" sz="240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Однодневные туры</a:t>
              </a:r>
              <a:endParaRPr/>
            </a:p>
          </p:txBody>
        </p:sp>
        <p:pic>
          <p:nvPicPr>
            <p:cNvPr id="126" name="Google Shape;126;p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84" y="198"/>
              <a:ext cx="384" cy="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7" y="195"/>
              <a:ext cx="674" cy="5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" name="Google Shape;128;p4"/>
            <p:cNvSpPr txBox="1"/>
            <p:nvPr/>
          </p:nvSpPr>
          <p:spPr>
            <a:xfrm>
              <a:off x="91" y="1164"/>
              <a:ext cx="1105" cy="17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32629"/>
                </a:buClr>
                <a:buSzPts val="1400"/>
                <a:buFont typeface="Arial"/>
                <a:buNone/>
              </a:pPr>
              <a:r>
                <a:rPr b="1" i="0" lang="en-US" sz="1400" u="none">
                  <a:solidFill>
                    <a:srgbClr val="232629"/>
                  </a:solidFill>
                  <a:latin typeface="Arial"/>
                  <a:ea typeface="Arial"/>
                  <a:cs typeface="Arial"/>
                  <a:sym typeface="Arial"/>
                </a:rPr>
                <a:t>Создание центра поддержки и восстановления народных промыслов Курчатовского района как эффективного способа сохранения традиционного искусства. </a:t>
              </a:r>
              <a:endParaRPr/>
            </a:p>
          </p:txBody>
        </p:sp>
        <p:sp>
          <p:nvSpPr>
            <p:cNvPr id="129" name="Google Shape;129;p4"/>
            <p:cNvSpPr txBox="1"/>
            <p:nvPr/>
          </p:nvSpPr>
          <p:spPr>
            <a:xfrm>
              <a:off x="1381" y="1164"/>
              <a:ext cx="1058" cy="14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A"/>
                </a:buClr>
                <a:buSzPts val="1400"/>
                <a:buFont typeface="Arial"/>
                <a:buNone/>
              </a:pPr>
              <a:r>
                <a:rPr b="1" i="0" lang="en-US" sz="1400" u="none">
                  <a:solidFill>
                    <a:srgbClr val="00000A"/>
                  </a:solidFill>
                  <a:latin typeface="Arial"/>
                  <a:ea typeface="Arial"/>
                  <a:cs typeface="Arial"/>
                  <a:sym typeface="Arial"/>
                </a:rPr>
                <a:t>Формирование позитивного, привлекательного имиджа и образа Курчатова и Курчатовского района как этнотуристичес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A"/>
                </a:buClr>
                <a:buSzPts val="1400"/>
                <a:buFont typeface="Arial"/>
                <a:buNone/>
              </a:pPr>
              <a:r>
                <a:rPr b="1" i="0" lang="en-US" sz="1400" u="none">
                  <a:solidFill>
                    <a:srgbClr val="00000A"/>
                  </a:solidFill>
                  <a:latin typeface="Arial"/>
                  <a:ea typeface="Arial"/>
                  <a:cs typeface="Arial"/>
                  <a:sym typeface="Arial"/>
                </a:rPr>
                <a:t>кого объекта</a:t>
              </a:r>
              <a:endParaRPr/>
            </a:p>
          </p:txBody>
        </p:sp>
        <p:pic>
          <p:nvPicPr>
            <p:cNvPr id="130" name="Google Shape;130;p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5" y="3652"/>
              <a:ext cx="861" cy="6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2" y="2917"/>
              <a:ext cx="916" cy="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967" y="3422"/>
              <a:ext cx="1125" cy="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519" y="2569"/>
              <a:ext cx="1012" cy="7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178" y="3422"/>
              <a:ext cx="1105" cy="82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5"/>
          <p:cNvGrpSpPr/>
          <p:nvPr/>
        </p:nvGrpSpPr>
        <p:grpSpPr>
          <a:xfrm>
            <a:off x="0" y="0"/>
            <a:ext cx="9175750" cy="6951662"/>
            <a:chOff x="0" y="0"/>
            <a:chExt cx="5780" cy="4379"/>
          </a:xfrm>
        </p:grpSpPr>
        <p:grpSp>
          <p:nvGrpSpPr>
            <p:cNvPr id="141" name="Google Shape;141;p5"/>
            <p:cNvGrpSpPr/>
            <p:nvPr/>
          </p:nvGrpSpPr>
          <p:grpSpPr>
            <a:xfrm>
              <a:off x="0" y="0"/>
              <a:ext cx="5757" cy="4317"/>
              <a:chOff x="0" y="0"/>
              <a:chExt cx="5757" cy="4317"/>
            </a:xfrm>
          </p:grpSpPr>
          <p:grpSp>
            <p:nvGrpSpPr>
              <p:cNvPr id="142" name="Google Shape;142;p5"/>
              <p:cNvGrpSpPr/>
              <p:nvPr/>
            </p:nvGrpSpPr>
            <p:grpSpPr>
              <a:xfrm>
                <a:off x="0" y="0"/>
                <a:ext cx="5757" cy="4317"/>
                <a:chOff x="0" y="0"/>
                <a:chExt cx="5757" cy="4317"/>
              </a:xfrm>
            </p:grpSpPr>
            <p:sp>
              <p:nvSpPr>
                <p:cNvPr id="143" name="Google Shape;143;p5"/>
                <p:cNvSpPr/>
                <p:nvPr/>
              </p:nvSpPr>
              <p:spPr>
                <a:xfrm>
                  <a:off x="0" y="0"/>
                  <a:ext cx="5757" cy="4317"/>
                </a:xfrm>
                <a:prstGeom prst="rect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808080"/>
                    </a:gs>
                  </a:gsLst>
                  <a:lin ang="5400000" scaled="0"/>
                </a:gradFill>
                <a:ln cap="sq" cmpd="sng" w="9525">
                  <a:solidFill>
                    <a:srgbClr val="000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5"/>
                <p:cNvSpPr/>
                <p:nvPr/>
              </p:nvSpPr>
              <p:spPr>
                <a:xfrm>
                  <a:off x="0" y="0"/>
                  <a:ext cx="5757" cy="102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5" name="Google Shape;145;p5"/>
              <p:cNvSpPr/>
              <p:nvPr/>
            </p:nvSpPr>
            <p:spPr>
              <a:xfrm>
                <a:off x="0" y="981"/>
                <a:ext cx="5757" cy="87"/>
              </a:xfrm>
              <a:prstGeom prst="rect">
                <a:avLst/>
              </a:prstGeom>
              <a:solidFill>
                <a:srgbClr val="808080"/>
              </a:solidFill>
              <a:ln cap="sq" cmpd="sng" w="952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5"/>
            <p:cNvSpPr/>
            <p:nvPr/>
          </p:nvSpPr>
          <p:spPr>
            <a:xfrm>
              <a:off x="113" y="340"/>
              <a:ext cx="905" cy="7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 txBox="1"/>
            <p:nvPr/>
          </p:nvSpPr>
          <p:spPr>
            <a:xfrm>
              <a:off x="1134" y="227"/>
              <a:ext cx="4646" cy="4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4006B"/>
                </a:buClr>
                <a:buSzPts val="4000"/>
                <a:buFont typeface="Arial"/>
                <a:buNone/>
              </a:pPr>
              <a:r>
                <a:rPr b="1" i="0" lang="en-US" sz="4000" u="none">
                  <a:solidFill>
                    <a:srgbClr val="94006B"/>
                  </a:solidFill>
                  <a:latin typeface="Arial"/>
                  <a:ea typeface="Arial"/>
                  <a:cs typeface="Arial"/>
                  <a:sym typeface="Arial"/>
                </a:rPr>
                <a:t>Описание продукта / услуги</a:t>
              </a:r>
              <a:endParaRPr/>
            </a:p>
          </p:txBody>
        </p:sp>
        <p:pic>
          <p:nvPicPr>
            <p:cNvPr id="148" name="Google Shape;148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40" y="1247"/>
              <a:ext cx="5213" cy="26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p5"/>
            <p:cNvSpPr/>
            <p:nvPr/>
          </p:nvSpPr>
          <p:spPr>
            <a:xfrm>
              <a:off x="340" y="3759"/>
              <a:ext cx="5213" cy="4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 txBox="1"/>
            <p:nvPr/>
          </p:nvSpPr>
          <p:spPr>
            <a:xfrm>
              <a:off x="340" y="3175"/>
              <a:ext cx="5026" cy="12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36,0% - организованные группы детей и педагогов Курской области (однодневные туры с мастер-классами)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31,8% - практическое освоение промыслов: ремесленные мастерские кожлянской и суджанской игрушки, гончарного промысла, ковроткачества, народной куклы и др., изготовление сувениров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8,4% - музейные лекции, показы, выставки, экскурсии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4,9% - выставки по технологии «музей в чемодане»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4,2% - организация конференций, выставок, семинаров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5,9% - обучение промыслам стажеров КИРО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1" name="Google Shape;151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81" y="272"/>
              <a:ext cx="769" cy="5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p6"/>
          <p:cNvGrpSpPr/>
          <p:nvPr/>
        </p:nvGrpSpPr>
        <p:grpSpPr>
          <a:xfrm>
            <a:off x="0" y="0"/>
            <a:ext cx="9142412" cy="6853237"/>
            <a:chOff x="0" y="0"/>
            <a:chExt cx="5759" cy="4317"/>
          </a:xfrm>
        </p:grpSpPr>
        <p:grpSp>
          <p:nvGrpSpPr>
            <p:cNvPr id="158" name="Google Shape;158;p6"/>
            <p:cNvGrpSpPr/>
            <p:nvPr/>
          </p:nvGrpSpPr>
          <p:grpSpPr>
            <a:xfrm>
              <a:off x="2" y="0"/>
              <a:ext cx="5757" cy="4317"/>
              <a:chOff x="2" y="0"/>
              <a:chExt cx="5757" cy="4317"/>
            </a:xfrm>
          </p:grpSpPr>
          <p:sp>
            <p:nvSpPr>
              <p:cNvPr id="159" name="Google Shape;159;p6"/>
              <p:cNvSpPr/>
              <p:nvPr/>
            </p:nvSpPr>
            <p:spPr>
              <a:xfrm>
                <a:off x="2" y="0"/>
                <a:ext cx="5757" cy="4317"/>
              </a:xfrm>
              <a:prstGeom prst="rect">
                <a:avLst/>
              </a:prstGeom>
              <a:gradFill>
                <a:gsLst>
                  <a:gs pos="0">
                    <a:srgbClr val="FFFFFF"/>
                  </a:gs>
                  <a:gs pos="100000">
                    <a:srgbClr val="808080"/>
                  </a:gs>
                </a:gsLst>
                <a:lin ang="5400000" scaled="0"/>
              </a:gradFill>
              <a:ln cap="sq" cmpd="sng" w="952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6"/>
              <p:cNvSpPr/>
              <p:nvPr/>
            </p:nvSpPr>
            <p:spPr>
              <a:xfrm>
                <a:off x="2" y="0"/>
                <a:ext cx="5757" cy="102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1" name="Google Shape;161;p6"/>
            <p:cNvSpPr/>
            <p:nvPr/>
          </p:nvSpPr>
          <p:spPr>
            <a:xfrm>
              <a:off x="0" y="907"/>
              <a:ext cx="5757" cy="11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6"/>
            <p:cNvSpPr txBox="1"/>
            <p:nvPr/>
          </p:nvSpPr>
          <p:spPr>
            <a:xfrm>
              <a:off x="113" y="340"/>
              <a:ext cx="904" cy="2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1" i="0" lang="en-US" sz="180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  <p:sp>
          <p:nvSpPr>
            <p:cNvPr id="163" name="Google Shape;163;p6"/>
            <p:cNvSpPr txBox="1"/>
            <p:nvPr/>
          </p:nvSpPr>
          <p:spPr>
            <a:xfrm>
              <a:off x="1020" y="278"/>
              <a:ext cx="4737" cy="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9284C"/>
                </a:buClr>
                <a:buSzPts val="3600"/>
                <a:buFont typeface="Arial"/>
                <a:buNone/>
              </a:pPr>
              <a:r>
                <a:rPr b="1" i="0" lang="en-US" sz="3600" u="none">
                  <a:solidFill>
                    <a:srgbClr val="99284C"/>
                  </a:solidFill>
                  <a:latin typeface="Arial"/>
                  <a:ea typeface="Arial"/>
                  <a:cs typeface="Arial"/>
                  <a:sym typeface="Arial"/>
                </a:rPr>
                <a:t>                  Концепция проекта</a:t>
              </a: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340" y="1928"/>
              <a:ext cx="1244" cy="2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227" y="2381"/>
              <a:ext cx="1471" cy="2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227" y="2886"/>
              <a:ext cx="1471" cy="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268" y="1928"/>
              <a:ext cx="1471" cy="2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2268" y="2381"/>
              <a:ext cx="1471" cy="2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2268" y="2948"/>
              <a:ext cx="1471" cy="2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114" y="1134"/>
              <a:ext cx="3421" cy="2946"/>
            </a:xfrm>
            <a:prstGeom prst="rect">
              <a:avLst/>
            </a:prstGeom>
            <a:solidFill>
              <a:srgbClr val="7E0021"/>
            </a:solidFill>
            <a:ln>
              <a:noFill/>
            </a:ln>
            <a:effectLst>
              <a:outerShdw blurRad="63500" dir="2700000" dist="152735">
                <a:srgbClr val="80808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4082" y="2381"/>
              <a:ext cx="1471" cy="2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4082" y="2948"/>
              <a:ext cx="1471" cy="2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4082" y="3628"/>
              <a:ext cx="1471" cy="2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"/>
            <p:cNvSpPr txBox="1"/>
            <p:nvPr/>
          </p:nvSpPr>
          <p:spPr>
            <a:xfrm>
              <a:off x="181" y="1179"/>
              <a:ext cx="3300" cy="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CFCFC"/>
                </a:buClr>
                <a:buSzPts val="1400"/>
                <a:buFont typeface="Arial"/>
                <a:buNone/>
              </a:pPr>
              <a:r>
                <a:rPr b="0" i="0" lang="en-US" sz="1400" u="none">
                  <a:solidFill>
                    <a:srgbClr val="FCFCFC"/>
                  </a:solidFill>
                  <a:latin typeface="Arial"/>
                  <a:ea typeface="Arial"/>
                  <a:cs typeface="Arial"/>
                  <a:sym typeface="Arial"/>
                </a:rPr>
                <a:t>"Подворье Кудесников» – не просто общественный центр, но и образовательное место, где можно получить практический опыт работы в традиции. Авторы проекта своей миссией считают трансляцию уже утерянных аутентичных знаний и умений о керамических местных промыслах.</a:t>
              </a:r>
              <a:endParaRPr/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>
                <a:solidFill>
                  <a:srgbClr val="FCFCFC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CFCFC"/>
                </a:buClr>
                <a:buSzPts val="1200"/>
                <a:buFont typeface="Arial"/>
                <a:buNone/>
              </a:pPr>
              <a:r>
                <a:rPr b="1" i="0" lang="en-US" sz="1200" u="none">
                  <a:solidFill>
                    <a:srgbClr val="FCFCFC"/>
                  </a:solidFill>
                  <a:latin typeface="Arial"/>
                  <a:ea typeface="Arial"/>
                  <a:cs typeface="Arial"/>
                  <a:sym typeface="Arial"/>
                </a:rPr>
                <a:t>Основные ценности.</a:t>
              </a:r>
              <a:r>
                <a:rPr b="0" i="0" lang="en-US" sz="1200" u="none">
                  <a:solidFill>
                    <a:srgbClr val="FCFCFC"/>
                  </a:solidFill>
                  <a:latin typeface="Arial"/>
                  <a:ea typeface="Arial"/>
                  <a:cs typeface="Arial"/>
                  <a:sym typeface="Arial"/>
                </a:rPr>
                <a:t> Базовыми ценностями проекта являются: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CFCFC"/>
                </a:buClr>
                <a:buSzPts val="1200"/>
                <a:buFont typeface="Arial"/>
                <a:buNone/>
              </a:pPr>
              <a:r>
                <a:rPr b="0" i="0" lang="en-US" sz="1200" u="none">
                  <a:solidFill>
                    <a:srgbClr val="FCFCFC"/>
                  </a:solidFill>
                  <a:latin typeface="Arial"/>
                  <a:ea typeface="Arial"/>
                  <a:cs typeface="Arial"/>
                  <a:sym typeface="Arial"/>
                </a:rPr>
                <a:t>- национальные керамические традиции;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CFCFC"/>
                </a:buClr>
                <a:buSzPts val="1200"/>
                <a:buFont typeface="Arial"/>
                <a:buNone/>
              </a:pPr>
              <a:r>
                <a:rPr b="0" i="0" lang="en-US" sz="1200" u="none">
                  <a:solidFill>
                    <a:srgbClr val="FCFCFC"/>
                  </a:solidFill>
                  <a:latin typeface="Arial"/>
                  <a:ea typeface="Arial"/>
                  <a:cs typeface="Arial"/>
                  <a:sym typeface="Arial"/>
                </a:rPr>
                <a:t>- профессионализм команды педагогов;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CFCFC"/>
                </a:buClr>
                <a:buSzPts val="1200"/>
                <a:buFont typeface="Arial"/>
                <a:buNone/>
              </a:pPr>
              <a:r>
                <a:rPr b="0" i="0" lang="en-US" sz="1200" u="none">
                  <a:solidFill>
                    <a:srgbClr val="FCFCFC"/>
                  </a:solidFill>
                  <a:latin typeface="Arial"/>
                  <a:ea typeface="Arial"/>
                  <a:cs typeface="Arial"/>
                  <a:sym typeface="Arial"/>
                </a:rPr>
                <a:t>-  деятельное участие в культурной жизни города Курчатова и области.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>
                <a:solidFill>
                  <a:srgbClr val="FCFCFC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CFCFC"/>
                </a:buClr>
                <a:buSzPts val="1200"/>
                <a:buFont typeface="Arial"/>
                <a:buNone/>
              </a:pPr>
              <a:r>
                <a:rPr b="1" i="0" lang="en-US" sz="1200" u="none">
                  <a:solidFill>
                    <a:srgbClr val="FCFCFC"/>
                  </a:solidFill>
                  <a:latin typeface="Arial"/>
                  <a:ea typeface="Arial"/>
                  <a:cs typeface="Arial"/>
                  <a:sym typeface="Arial"/>
                </a:rPr>
                <a:t>Создание нового этнотуристического кластера.  </a:t>
              </a:r>
              <a:r>
                <a:rPr b="0" i="0" lang="en-US" sz="1200" u="none">
                  <a:solidFill>
                    <a:srgbClr val="FCFCFC"/>
                  </a:solidFill>
                  <a:latin typeface="Arial"/>
                  <a:ea typeface="Arial"/>
                  <a:cs typeface="Arial"/>
                  <a:sym typeface="Arial"/>
                </a:rPr>
                <a:t>В рамках хаба "Подворье Кудесников» будут разработаны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CFCFC"/>
                </a:buClr>
                <a:buSzPts val="1200"/>
                <a:buFont typeface="Arial"/>
                <a:buNone/>
              </a:pPr>
              <a:r>
                <a:rPr b="0" i="0" lang="en-US" sz="1200" u="none">
                  <a:solidFill>
                    <a:srgbClr val="FCFCFC"/>
                  </a:solidFill>
                  <a:latin typeface="Arial"/>
                  <a:ea typeface="Arial"/>
                  <a:cs typeface="Arial"/>
                  <a:sym typeface="Arial"/>
                </a:rPr>
                <a:t>- этнографические маршруты в места промыслов (Курчатов-Кожля, Курчатов-Дроняево-пос.Дроняевский);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CFCFC"/>
                </a:buClr>
                <a:buSzPts val="1200"/>
                <a:buFont typeface="Arial"/>
                <a:buNone/>
              </a:pPr>
              <a:r>
                <a:rPr b="0" i="0" lang="en-US" sz="1200" u="none">
                  <a:solidFill>
                    <a:srgbClr val="FCFCFC"/>
                  </a:solidFill>
                  <a:latin typeface="Arial"/>
                  <a:ea typeface="Arial"/>
                  <a:cs typeface="Arial"/>
                  <a:sym typeface="Arial"/>
                </a:rPr>
                <a:t>- образовательные мероприятия (мастер-классы, практические воркшопы, дискуссии, семинары);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CFCFC"/>
                </a:buClr>
                <a:buSzPts val="1200"/>
                <a:buFont typeface="Arial"/>
                <a:buNone/>
              </a:pPr>
              <a:r>
                <a:rPr b="0" i="0" lang="en-US" sz="1200" u="none">
                  <a:solidFill>
                    <a:srgbClr val="FCFCFC"/>
                  </a:solidFill>
                  <a:latin typeface="Arial"/>
                  <a:ea typeface="Arial"/>
                  <a:cs typeface="Arial"/>
                  <a:sym typeface="Arial"/>
                </a:rPr>
                <a:t>- фирменный графический стиль для рекламной продукции, открытые Интернет-ресурсы (сайт и сообщества к социальных сетях, направленные на расширение целевой аудитории)</a:t>
              </a:r>
              <a:r>
                <a:rPr b="0" i="0" lang="en-US" sz="12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/>
            </a:p>
          </p:txBody>
        </p:sp>
        <p:pic>
          <p:nvPicPr>
            <p:cNvPr id="175" name="Google Shape;175;p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98" y="408"/>
              <a:ext cx="678" cy="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719" y="2782"/>
              <a:ext cx="1921" cy="12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81" y="395"/>
              <a:ext cx="645" cy="4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777" y="1225"/>
              <a:ext cx="845" cy="1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742" y="1229"/>
              <a:ext cx="913" cy="126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>
            <a:off x="-17462" y="-49212"/>
            <a:ext cx="9175750" cy="6853237"/>
            <a:chOff x="-11" y="-31"/>
            <a:chExt cx="5780" cy="4317"/>
          </a:xfrm>
        </p:grpSpPr>
        <p:grpSp>
          <p:nvGrpSpPr>
            <p:cNvPr id="185" name="Google Shape;185;p7"/>
            <p:cNvGrpSpPr/>
            <p:nvPr/>
          </p:nvGrpSpPr>
          <p:grpSpPr>
            <a:xfrm>
              <a:off x="-11" y="-31"/>
              <a:ext cx="5757" cy="4317"/>
              <a:chOff x="-11" y="-31"/>
              <a:chExt cx="5757" cy="4317"/>
            </a:xfrm>
          </p:grpSpPr>
          <p:sp>
            <p:nvSpPr>
              <p:cNvPr id="186" name="Google Shape;186;p7"/>
              <p:cNvSpPr/>
              <p:nvPr/>
            </p:nvSpPr>
            <p:spPr>
              <a:xfrm>
                <a:off x="-11" y="-31"/>
                <a:ext cx="5757" cy="4317"/>
              </a:xfrm>
              <a:prstGeom prst="rect">
                <a:avLst/>
              </a:prstGeom>
              <a:gradFill>
                <a:gsLst>
                  <a:gs pos="0">
                    <a:srgbClr val="FFFFFF"/>
                  </a:gs>
                  <a:gs pos="100000">
                    <a:srgbClr val="808080"/>
                  </a:gs>
                </a:gsLst>
                <a:lin ang="5400000" scaled="0"/>
              </a:gradFill>
              <a:ln cap="sq" cmpd="sng" w="952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-11" y="-31"/>
                <a:ext cx="5757" cy="102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8" name="Google Shape;188;p7"/>
            <p:cNvSpPr/>
            <p:nvPr/>
          </p:nvSpPr>
          <p:spPr>
            <a:xfrm>
              <a:off x="-11" y="950"/>
              <a:ext cx="5757" cy="87"/>
            </a:xfrm>
            <a:prstGeom prst="rect">
              <a:avLst/>
            </a:prstGeom>
            <a:solidFill>
              <a:srgbClr val="808080"/>
            </a:solidFill>
            <a:ln cap="sq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02" y="309"/>
              <a:ext cx="905" cy="7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7"/>
            <p:cNvSpPr txBox="1"/>
            <p:nvPr/>
          </p:nvSpPr>
          <p:spPr>
            <a:xfrm>
              <a:off x="771" y="0"/>
              <a:ext cx="4998" cy="6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A4453"/>
                </a:buClr>
                <a:buSzPts val="2600"/>
                <a:buFont typeface="Arial"/>
                <a:buNone/>
              </a:pPr>
              <a:r>
                <a:rPr b="1" i="0" lang="en-US" sz="2600" u="none">
                  <a:solidFill>
                    <a:srgbClr val="DA4453"/>
                  </a:solidFill>
                  <a:latin typeface="Arial"/>
                  <a:ea typeface="Arial"/>
                  <a:cs typeface="Arial"/>
                  <a:sym typeface="Arial"/>
                </a:rPr>
                <a:t>"Подворье Кудесников» как</a:t>
              </a:r>
              <a:r>
                <a:rPr b="1" i="0" lang="en-US" sz="2600" u="none">
                  <a:solidFill>
                    <a:srgbClr val="C0392B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392B"/>
                </a:buClr>
                <a:buSzPts val="2600"/>
                <a:buFont typeface="Arial"/>
                <a:buNone/>
              </a:pPr>
              <a:r>
                <a:rPr b="1" i="0" lang="en-US" sz="2600" u="none">
                  <a:solidFill>
                    <a:srgbClr val="C0392B"/>
                  </a:solidFill>
                  <a:latin typeface="Arial"/>
                  <a:ea typeface="Arial"/>
                  <a:cs typeface="Arial"/>
                  <a:sym typeface="Arial"/>
                </a:rPr>
                <a:t>информационное и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392B"/>
                </a:buClr>
                <a:buSzPts val="2600"/>
                <a:buFont typeface="Arial"/>
                <a:buNone/>
              </a:pPr>
              <a:r>
                <a:rPr b="1" i="0" lang="en-US" sz="2600" u="none">
                  <a:solidFill>
                    <a:srgbClr val="C0392B"/>
                  </a:solidFill>
                  <a:latin typeface="Arial"/>
                  <a:ea typeface="Arial"/>
                  <a:cs typeface="Arial"/>
                  <a:sym typeface="Arial"/>
                </a:rPr>
                <a:t>культурное пространство</a:t>
              </a:r>
              <a:endParaRPr/>
            </a:p>
          </p:txBody>
        </p:sp>
        <p:sp>
          <p:nvSpPr>
            <p:cNvPr id="191" name="Google Shape;191;p7"/>
            <p:cNvSpPr txBox="1"/>
            <p:nvPr/>
          </p:nvSpPr>
          <p:spPr>
            <a:xfrm>
              <a:off x="181" y="1089"/>
              <a:ext cx="4126" cy="18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0E0F"/>
                </a:buClr>
                <a:buSzPts val="1600"/>
                <a:buFont typeface="Arial"/>
                <a:buNone/>
              </a:pPr>
              <a:r>
                <a:rPr b="0" i="0" lang="en-US" sz="1600" u="none">
                  <a:solidFill>
                    <a:srgbClr val="0E0E0F"/>
                  </a:solidFill>
                  <a:latin typeface="Arial"/>
                  <a:ea typeface="Arial"/>
                  <a:cs typeface="Arial"/>
                  <a:sym typeface="Arial"/>
                </a:rPr>
                <a:t>Создание художественного совета </a:t>
              </a:r>
              <a:r>
                <a:rPr b="0" i="0" lang="en-US" sz="1600" u="none">
                  <a:solidFill>
                    <a:srgbClr val="232629"/>
                  </a:solidFill>
                  <a:latin typeface="Arial"/>
                  <a:ea typeface="Arial"/>
                  <a:cs typeface="Arial"/>
                  <a:sym typeface="Arial"/>
                </a:rPr>
                <a:t>хаба «Подворье Кудесников».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32629"/>
                </a:buClr>
                <a:buSzPts val="1600"/>
                <a:buFont typeface="Arial"/>
                <a:buNone/>
              </a:pPr>
              <a:r>
                <a:rPr b="0" i="0" lang="en-US" sz="1600" u="none">
                  <a:solidFill>
                    <a:srgbClr val="232629"/>
                  </a:solidFill>
                  <a:latin typeface="Arial"/>
                  <a:ea typeface="Arial"/>
                  <a:cs typeface="Arial"/>
                  <a:sym typeface="Arial"/>
                </a:rPr>
                <a:t>Планирование и  решение информационных и культурологических  мероприятий (5 педагогов, 1 методист).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32629"/>
                </a:buClr>
                <a:buSzPts val="1600"/>
                <a:buFont typeface="Arial"/>
                <a:buNone/>
              </a:pPr>
              <a:r>
                <a:rPr b="0" i="0" lang="en-US" sz="1600" u="none">
                  <a:solidFill>
                    <a:srgbClr val="232629"/>
                  </a:solidFill>
                  <a:latin typeface="Arial"/>
                  <a:ea typeface="Arial"/>
                  <a:cs typeface="Arial"/>
                  <a:sym typeface="Arial"/>
                </a:rPr>
                <a:t>На творческих площадках проекта будут реализованы такие культурные инициативы, как: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32629"/>
                </a:buClr>
                <a:buSzPts val="1600"/>
                <a:buFont typeface="Arial"/>
                <a:buNone/>
              </a:pPr>
              <a:r>
                <a:rPr b="0" i="0" lang="en-US" sz="1600" u="none">
                  <a:solidFill>
                    <a:srgbClr val="232629"/>
                  </a:solidFill>
                  <a:latin typeface="Arial"/>
                  <a:ea typeface="Arial"/>
                  <a:cs typeface="Arial"/>
                  <a:sym typeface="Arial"/>
                </a:rPr>
                <a:t>Постоянная выставочная экскпозиция «Керамические промыслы Курчатовского района» (2 педагога, 15 волонтеров)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32629"/>
                </a:buClr>
                <a:buSzPts val="1600"/>
                <a:buFont typeface="Arial"/>
                <a:buNone/>
              </a:pPr>
              <a:r>
                <a:rPr b="0" i="0" lang="en-US" sz="1600" u="none">
                  <a:solidFill>
                    <a:srgbClr val="232629"/>
                  </a:solidFill>
                  <a:latin typeface="Arial"/>
                  <a:ea typeface="Arial"/>
                  <a:cs typeface="Arial"/>
                  <a:sym typeface="Arial"/>
                </a:rPr>
                <a:t>Волонтерская работа в рамках экскурсионных и музейных мероприятий (15 волонтеров)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32629"/>
                </a:buClr>
                <a:buSzPts val="1600"/>
                <a:buFont typeface="Arial"/>
                <a:buNone/>
              </a:pPr>
              <a:r>
                <a:rPr b="0" i="0" lang="en-US" sz="1600" u="none">
                  <a:solidFill>
                    <a:srgbClr val="232629"/>
                  </a:solidFill>
                  <a:latin typeface="Arial"/>
                  <a:ea typeface="Arial"/>
                  <a:cs typeface="Arial"/>
                  <a:sym typeface="Arial"/>
                </a:rPr>
                <a:t>Создание иммерсивного пространства для дискуссий и выставок (3 педагога)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600" u="none">
                <a:solidFill>
                  <a:srgbClr val="23262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2" name="Google Shape;192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63" y="260"/>
              <a:ext cx="485" cy="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Google Shape;193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7" y="2903"/>
              <a:ext cx="1569" cy="1177"/>
            </a:xfrm>
            <a:prstGeom prst="rect">
              <a:avLst/>
            </a:prstGeom>
            <a:noFill/>
            <a:ln>
              <a:noFill/>
            </a:ln>
            <a:effectLst>
              <a:outerShdw blurRad="63500" dir="2700000" dist="101823">
                <a:srgbClr val="808080"/>
              </a:outerShdw>
            </a:effectLst>
          </p:spPr>
        </p:pic>
        <p:pic>
          <p:nvPicPr>
            <p:cNvPr id="194" name="Google Shape;194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626" y="2873"/>
              <a:ext cx="906" cy="1208"/>
            </a:xfrm>
            <a:prstGeom prst="rect">
              <a:avLst/>
            </a:prstGeom>
            <a:noFill/>
            <a:ln>
              <a:noFill/>
            </a:ln>
            <a:effectLst>
              <a:outerShdw blurRad="63500" dir="2700000" dist="101823">
                <a:srgbClr val="808080"/>
              </a:outerShdw>
            </a:effectLst>
          </p:spPr>
        </p:pic>
        <p:pic>
          <p:nvPicPr>
            <p:cNvPr id="195" name="Google Shape;195;p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950" y="2948"/>
              <a:ext cx="1500" cy="1127"/>
            </a:xfrm>
            <a:prstGeom prst="rect">
              <a:avLst/>
            </a:prstGeom>
            <a:noFill/>
            <a:ln>
              <a:noFill/>
            </a:ln>
            <a:effectLst>
              <a:outerShdw blurRad="63500" dir="2700000" dist="101823">
                <a:srgbClr val="808080"/>
              </a:outerShdw>
            </a:effectLst>
          </p:spPr>
        </p:pic>
        <p:pic>
          <p:nvPicPr>
            <p:cNvPr id="196" name="Google Shape;196;p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445" y="1950"/>
              <a:ext cx="1085" cy="814"/>
            </a:xfrm>
            <a:prstGeom prst="rect">
              <a:avLst/>
            </a:prstGeom>
            <a:noFill/>
            <a:ln>
              <a:noFill/>
            </a:ln>
            <a:effectLst>
              <a:outerShdw blurRad="63500" dir="2700000" dist="101823">
                <a:srgbClr val="808080"/>
              </a:outerShdw>
            </a:effectLst>
          </p:spPr>
        </p:pic>
        <p:pic>
          <p:nvPicPr>
            <p:cNvPr id="197" name="Google Shape;197;p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616" y="2913"/>
              <a:ext cx="782" cy="1166"/>
            </a:xfrm>
            <a:prstGeom prst="rect">
              <a:avLst/>
            </a:prstGeom>
            <a:noFill/>
            <a:ln>
              <a:noFill/>
            </a:ln>
            <a:effectLst>
              <a:outerShdw blurRad="63500" dir="2700000" dist="101823">
                <a:srgbClr val="808080"/>
              </a:outerShdw>
            </a:effectLst>
          </p:spPr>
        </p:pic>
        <p:pic>
          <p:nvPicPr>
            <p:cNvPr id="198" name="Google Shape;198;p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445" y="816"/>
              <a:ext cx="1051" cy="1042"/>
            </a:xfrm>
            <a:prstGeom prst="rect">
              <a:avLst/>
            </a:prstGeom>
            <a:noFill/>
            <a:ln>
              <a:noFill/>
            </a:ln>
            <a:effectLst>
              <a:outerShdw blurRad="63500" dir="2700000" dist="101823">
                <a:srgbClr val="808080"/>
              </a:outerShdw>
            </a:effectLst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8"/>
          <p:cNvGrpSpPr/>
          <p:nvPr/>
        </p:nvGrpSpPr>
        <p:grpSpPr>
          <a:xfrm>
            <a:off x="-33337" y="0"/>
            <a:ext cx="9175750" cy="6853237"/>
            <a:chOff x="-21" y="0"/>
            <a:chExt cx="5780" cy="4317"/>
          </a:xfrm>
        </p:grpSpPr>
        <p:grpSp>
          <p:nvGrpSpPr>
            <p:cNvPr id="204" name="Google Shape;204;p8"/>
            <p:cNvGrpSpPr/>
            <p:nvPr/>
          </p:nvGrpSpPr>
          <p:grpSpPr>
            <a:xfrm>
              <a:off x="-21" y="0"/>
              <a:ext cx="5757" cy="4317"/>
              <a:chOff x="-21" y="0"/>
              <a:chExt cx="5757" cy="4317"/>
            </a:xfrm>
          </p:grpSpPr>
          <p:grpSp>
            <p:nvGrpSpPr>
              <p:cNvPr id="205" name="Google Shape;205;p8"/>
              <p:cNvGrpSpPr/>
              <p:nvPr/>
            </p:nvGrpSpPr>
            <p:grpSpPr>
              <a:xfrm>
                <a:off x="-21" y="0"/>
                <a:ext cx="5757" cy="4317"/>
                <a:chOff x="-21" y="0"/>
                <a:chExt cx="5757" cy="4317"/>
              </a:xfrm>
            </p:grpSpPr>
            <p:sp>
              <p:nvSpPr>
                <p:cNvPr id="206" name="Google Shape;206;p8"/>
                <p:cNvSpPr/>
                <p:nvPr/>
              </p:nvSpPr>
              <p:spPr>
                <a:xfrm>
                  <a:off x="-21" y="0"/>
                  <a:ext cx="5757" cy="4317"/>
                </a:xfrm>
                <a:prstGeom prst="rect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808080"/>
                    </a:gs>
                  </a:gsLst>
                  <a:lin ang="5400000" scaled="0"/>
                </a:gradFill>
                <a:ln cap="sq" cmpd="sng" w="9525">
                  <a:solidFill>
                    <a:srgbClr val="000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207;p8"/>
                <p:cNvSpPr/>
                <p:nvPr/>
              </p:nvSpPr>
              <p:spPr>
                <a:xfrm>
                  <a:off x="-21" y="0"/>
                  <a:ext cx="5757" cy="102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8" name="Google Shape;208;p8"/>
              <p:cNvSpPr/>
              <p:nvPr/>
            </p:nvSpPr>
            <p:spPr>
              <a:xfrm>
                <a:off x="-21" y="981"/>
                <a:ext cx="5757" cy="87"/>
              </a:xfrm>
              <a:prstGeom prst="rect">
                <a:avLst/>
              </a:prstGeom>
              <a:solidFill>
                <a:srgbClr val="808080"/>
              </a:solidFill>
              <a:ln cap="sq" cmpd="sng" w="952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9" name="Google Shape;209;p8"/>
            <p:cNvSpPr/>
            <p:nvPr/>
          </p:nvSpPr>
          <p:spPr>
            <a:xfrm>
              <a:off x="92" y="340"/>
              <a:ext cx="905" cy="7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8"/>
            <p:cNvSpPr txBox="1"/>
            <p:nvPr/>
          </p:nvSpPr>
          <p:spPr>
            <a:xfrm>
              <a:off x="1113" y="0"/>
              <a:ext cx="4646" cy="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515"/>
                </a:buClr>
                <a:buSzPts val="2600"/>
                <a:buFont typeface="Arial"/>
                <a:buNone/>
              </a:pPr>
              <a:r>
                <a:rPr b="1" i="0" lang="en-US" sz="2600" u="none">
                  <a:solidFill>
                    <a:srgbClr val="ED1515"/>
                  </a:solidFill>
                  <a:latin typeface="Arial"/>
                  <a:ea typeface="Arial"/>
                  <a:cs typeface="Arial"/>
                  <a:sym typeface="Arial"/>
                </a:rPr>
                <a:t>"Подворье Кудесников» как центр сохранения и развития материального и нематериального культурного наследия</a:t>
              </a:r>
              <a:endParaRPr/>
            </a:p>
          </p:txBody>
        </p:sp>
        <p:pic>
          <p:nvPicPr>
            <p:cNvPr id="211" name="Google Shape;211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759" y="3070"/>
              <a:ext cx="769" cy="10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344" y="859"/>
              <a:ext cx="1267" cy="995"/>
            </a:xfrm>
            <a:prstGeom prst="rect">
              <a:avLst/>
            </a:prstGeom>
            <a:noFill/>
            <a:ln>
              <a:noFill/>
            </a:ln>
            <a:effectLst>
              <a:outerShdw blurRad="63500" dir="2700000" dist="101823">
                <a:srgbClr val="808080"/>
              </a:outerShdw>
            </a:effectLst>
          </p:spPr>
        </p:pic>
        <p:pic>
          <p:nvPicPr>
            <p:cNvPr id="213" name="Google Shape;213;p8"/>
            <p:cNvPicPr preferRelativeResize="0"/>
            <p:nvPr/>
          </p:nvPicPr>
          <p:blipFill rotWithShape="1">
            <a:blip r:embed="rId5">
              <a:alphaModFix/>
            </a:blip>
            <a:srcRect b="14993" l="0" r="0" t="0"/>
            <a:stretch/>
          </p:blipFill>
          <p:spPr>
            <a:xfrm>
              <a:off x="4342" y="1981"/>
              <a:ext cx="1316" cy="996"/>
            </a:xfrm>
            <a:prstGeom prst="rect">
              <a:avLst/>
            </a:prstGeom>
            <a:noFill/>
            <a:ln>
              <a:noFill/>
            </a:ln>
            <a:effectLst>
              <a:outerShdw blurRad="63500" dir="2700000" dist="101823">
                <a:srgbClr val="808080"/>
              </a:outerShdw>
            </a:effectLst>
          </p:spPr>
        </p:pic>
        <p:pic>
          <p:nvPicPr>
            <p:cNvPr id="214" name="Google Shape;214;p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344" y="3070"/>
              <a:ext cx="1312" cy="1087"/>
            </a:xfrm>
            <a:prstGeom prst="rect">
              <a:avLst/>
            </a:prstGeom>
            <a:noFill/>
            <a:ln>
              <a:noFill/>
            </a:ln>
            <a:effectLst>
              <a:outerShdw blurRad="63500" dir="2700000" dist="101823">
                <a:srgbClr val="808080"/>
              </a:outerShdw>
            </a:effectLst>
          </p:spPr>
        </p:pic>
        <p:pic>
          <p:nvPicPr>
            <p:cNvPr id="215" name="Google Shape;215;p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8" y="3040"/>
              <a:ext cx="1608" cy="10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575" y="3070"/>
              <a:ext cx="1540" cy="1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7" name="Google Shape;217;p8"/>
            <p:cNvSpPr txBox="1"/>
            <p:nvPr/>
          </p:nvSpPr>
          <p:spPr>
            <a:xfrm>
              <a:off x="136" y="1270"/>
              <a:ext cx="4207" cy="24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Times New Roman"/>
                <a:buNone/>
              </a:pPr>
              <a:r>
                <a:rPr b="0" i="0" lang="en-US" sz="1400" u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Создание </a:t>
              </a:r>
              <a:r>
                <a:rPr b="0" i="0" lang="en-US" sz="1400" u="none">
                  <a:solidFill>
                    <a:srgbClr val="232629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проектной группы хаба «Подворье Кудесников».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32629"/>
                </a:buClr>
                <a:buSzPts val="1400"/>
                <a:buFont typeface="Times New Roman"/>
                <a:buNone/>
              </a:pPr>
              <a:r>
                <a:rPr b="0" i="0" lang="en-US" sz="1400" u="none">
                  <a:solidFill>
                    <a:srgbClr val="232629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Определение концепции проекта в части практического образовательного аспекта.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32629"/>
                </a:buClr>
                <a:buSzPts val="1400"/>
                <a:buFont typeface="Times New Roman"/>
                <a:buNone/>
              </a:pPr>
              <a:r>
                <a:rPr b="0" i="0" lang="en-US" sz="1400" u="none">
                  <a:solidFill>
                    <a:srgbClr val="232629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Выбор и определение брендируемой территории.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32629"/>
                </a:buClr>
                <a:buSzPts val="1400"/>
                <a:buFont typeface="Times New Roman"/>
                <a:buNone/>
              </a:pPr>
              <a:r>
                <a:rPr b="0" i="0" lang="en-US" sz="1400" u="none">
                  <a:solidFill>
                    <a:srgbClr val="232629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Разработка концепций, программ, методических пособий, буклетов, книг.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32629"/>
                </a:buClr>
                <a:buSzPts val="1400"/>
                <a:buFont typeface="Times New Roman"/>
                <a:buNone/>
              </a:pPr>
              <a:r>
                <a:rPr b="0" i="0" lang="en-US" sz="1400" u="none">
                  <a:solidFill>
                    <a:srgbClr val="232629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Создание и работа мастерских кожлянской игрушки, организованные походы в место промысла, передача мастерства</a:t>
              </a:r>
              <a:r>
                <a:rPr b="0" i="0" lang="en-US" sz="1400" u="none">
                  <a:solidFill>
                    <a:srgbClr val="333333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«из рук в руки».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32629"/>
                </a:buClr>
                <a:buSzPts val="1400"/>
                <a:buFont typeface="Times New Roman"/>
                <a:buNone/>
              </a:pPr>
              <a:r>
                <a:rPr b="0" i="0" lang="en-US" sz="1400" u="none">
                  <a:solidFill>
                    <a:srgbClr val="232629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Создание и работа мастерской по изготовлению лоскутной куклы, валяльно-войлочному промыслу и сувенирной продукции.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32629"/>
                </a:buClr>
                <a:buSzPts val="1400"/>
                <a:buFont typeface="Times New Roman"/>
                <a:buNone/>
              </a:pPr>
              <a:r>
                <a:rPr b="0" i="0" lang="en-US" sz="1400" u="none">
                  <a:solidFill>
                    <a:srgbClr val="232629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Создание и работа мастерской сувенирной продукции.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32629"/>
                </a:buClr>
                <a:buSzPts val="1400"/>
                <a:buFont typeface="Times New Roman"/>
                <a:buNone/>
              </a:pPr>
              <a:r>
                <a:rPr b="0" i="0" lang="en-US" sz="1400" u="none">
                  <a:solidFill>
                    <a:srgbClr val="232629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Осуществление культурологического просвещения и воспитания населения через музейную работу, встречи с мастерами промыслов.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32629"/>
                </a:buClr>
                <a:buSzPts val="1400"/>
                <a:buFont typeface="Times New Roman"/>
                <a:buNone/>
              </a:pPr>
              <a:r>
                <a:rPr b="0" i="0" lang="en-US" sz="1400" u="none">
                  <a:solidFill>
                    <a:srgbClr val="232629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Подготовка проекта к работе на постоянной основе.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>
                <a:solidFill>
                  <a:srgbClr val="232629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>
                <a:solidFill>
                  <a:srgbClr val="232629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>
                <a:solidFill>
                  <a:srgbClr val="232629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>
                <a:solidFill>
                  <a:srgbClr val="232629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>
                <a:solidFill>
                  <a:srgbClr val="232629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232629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218" name="Google Shape;218;p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81" y="292"/>
              <a:ext cx="759" cy="56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9"/>
          <p:cNvGrpSpPr/>
          <p:nvPr/>
        </p:nvGrpSpPr>
        <p:grpSpPr>
          <a:xfrm>
            <a:off x="-11112" y="-11112"/>
            <a:ext cx="9139237" cy="6853237"/>
            <a:chOff x="-7" y="-7"/>
            <a:chExt cx="5757" cy="4317"/>
          </a:xfrm>
        </p:grpSpPr>
        <p:grpSp>
          <p:nvGrpSpPr>
            <p:cNvPr id="224" name="Google Shape;224;p9"/>
            <p:cNvGrpSpPr/>
            <p:nvPr/>
          </p:nvGrpSpPr>
          <p:grpSpPr>
            <a:xfrm>
              <a:off x="-7" y="-7"/>
              <a:ext cx="5757" cy="4317"/>
              <a:chOff x="-7" y="-7"/>
              <a:chExt cx="5757" cy="4317"/>
            </a:xfrm>
          </p:grpSpPr>
          <p:grpSp>
            <p:nvGrpSpPr>
              <p:cNvPr id="225" name="Google Shape;225;p9"/>
              <p:cNvGrpSpPr/>
              <p:nvPr/>
            </p:nvGrpSpPr>
            <p:grpSpPr>
              <a:xfrm>
                <a:off x="-7" y="-7"/>
                <a:ext cx="5757" cy="4317"/>
                <a:chOff x="-7" y="-7"/>
                <a:chExt cx="5757" cy="4317"/>
              </a:xfrm>
            </p:grpSpPr>
            <p:sp>
              <p:nvSpPr>
                <p:cNvPr id="226" name="Google Shape;226;p9"/>
                <p:cNvSpPr/>
                <p:nvPr/>
              </p:nvSpPr>
              <p:spPr>
                <a:xfrm>
                  <a:off x="-7" y="-7"/>
                  <a:ext cx="5757" cy="4317"/>
                </a:xfrm>
                <a:prstGeom prst="rect">
                  <a:avLst/>
                </a:prstGeom>
                <a:gradFill>
                  <a:gsLst>
                    <a:gs pos="0">
                      <a:srgbClr val="FFFFFF"/>
                    </a:gs>
                    <a:gs pos="100000">
                      <a:srgbClr val="808080"/>
                    </a:gs>
                  </a:gsLst>
                  <a:lin ang="5400000" scaled="0"/>
                </a:gradFill>
                <a:ln cap="sq" cmpd="sng" w="9525">
                  <a:solidFill>
                    <a:srgbClr val="000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227;p9"/>
                <p:cNvSpPr/>
                <p:nvPr/>
              </p:nvSpPr>
              <p:spPr>
                <a:xfrm>
                  <a:off x="-7" y="-7"/>
                  <a:ext cx="5757" cy="102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28" name="Google Shape;228;p9"/>
              <p:cNvSpPr/>
              <p:nvPr/>
            </p:nvSpPr>
            <p:spPr>
              <a:xfrm>
                <a:off x="-7" y="974"/>
                <a:ext cx="5757" cy="87"/>
              </a:xfrm>
              <a:prstGeom prst="rect">
                <a:avLst/>
              </a:prstGeom>
              <a:solidFill>
                <a:srgbClr val="808080"/>
              </a:solidFill>
              <a:ln cap="sq" cmpd="sng" w="952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9"/>
            <p:cNvSpPr/>
            <p:nvPr/>
          </p:nvSpPr>
          <p:spPr>
            <a:xfrm>
              <a:off x="736" y="3829"/>
              <a:ext cx="4646" cy="4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9"/>
            <p:cNvSpPr txBox="1"/>
            <p:nvPr/>
          </p:nvSpPr>
          <p:spPr>
            <a:xfrm>
              <a:off x="1315" y="91"/>
              <a:ext cx="4307" cy="7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4006B"/>
                </a:buClr>
                <a:buSzPts val="4000"/>
                <a:buFont typeface="Arial"/>
                <a:buNone/>
              </a:pPr>
              <a:r>
                <a:rPr b="1" i="0" lang="en-US" sz="4000" u="none">
                  <a:solidFill>
                    <a:srgbClr val="94006B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1" i="0" lang="en-US" sz="3200" u="none">
                  <a:solidFill>
                    <a:srgbClr val="ED1515"/>
                  </a:solidFill>
                  <a:latin typeface="Arial"/>
                  <a:ea typeface="Arial"/>
                  <a:cs typeface="Arial"/>
                  <a:sym typeface="Arial"/>
                </a:rPr>
                <a:t>"Подворье Кудесников» как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515"/>
                </a:buClr>
                <a:buSzPts val="3200"/>
                <a:buFont typeface="Arial"/>
                <a:buNone/>
              </a:pPr>
              <a:r>
                <a:rPr b="1" i="0" lang="en-US" sz="3200" u="none">
                  <a:solidFill>
                    <a:srgbClr val="ED1515"/>
                  </a:solidFill>
                  <a:latin typeface="Arial"/>
                  <a:ea typeface="Arial"/>
                  <a:cs typeface="Arial"/>
                  <a:sym typeface="Arial"/>
                </a:rPr>
                <a:t>научно-методический центр   </a:t>
              </a:r>
              <a:endParaRPr/>
            </a:p>
          </p:txBody>
        </p:sp>
        <p:pic>
          <p:nvPicPr>
            <p:cNvPr id="231" name="Google Shape;231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74" y="403"/>
              <a:ext cx="731" cy="54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2" name="Google Shape;232;p9"/>
            <p:cNvGrpSpPr/>
            <p:nvPr/>
          </p:nvGrpSpPr>
          <p:grpSpPr>
            <a:xfrm>
              <a:off x="100" y="1251"/>
              <a:ext cx="3855" cy="2866"/>
              <a:chOff x="100" y="1251"/>
              <a:chExt cx="3855" cy="2866"/>
            </a:xfrm>
          </p:grpSpPr>
          <p:sp>
            <p:nvSpPr>
              <p:cNvPr id="233" name="Google Shape;233;p9"/>
              <p:cNvSpPr txBox="1"/>
              <p:nvPr/>
            </p:nvSpPr>
            <p:spPr>
              <a:xfrm>
                <a:off x="100" y="1251"/>
                <a:ext cx="3854" cy="466"/>
              </a:xfrm>
              <a:prstGeom prst="rect">
                <a:avLst/>
              </a:prstGeom>
              <a:solidFill>
                <a:srgbClr val="B3B3B3"/>
              </a:solidFill>
              <a:ln>
                <a:noFill/>
              </a:ln>
            </p:spPr>
            <p:txBody>
              <a:bodyPr anchorCtr="0" anchor="t" bIns="46800" lIns="90000" spcFirstLastPara="1" rIns="90000" wrap="square" tIns="62625">
                <a:noAutofit/>
              </a:bodyPr>
              <a:lstStyle/>
              <a:p>
                <a:pPr indent="0" lvl="0" marL="0" marR="0" rtl="0" algn="ctr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E0E0F"/>
                  </a:buClr>
                  <a:buSzPts val="1800"/>
                  <a:buFont typeface="Times New Roman"/>
                  <a:buNone/>
                </a:pPr>
                <a:r>
                  <a:rPr b="0" i="0" lang="en-US" sz="1800" u="none">
                    <a:solidFill>
                      <a:srgbClr val="0E0E0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Создание научно-методического совета </a:t>
                </a:r>
                <a:r>
                  <a:rPr b="0" i="0" lang="en-US" sz="1800" u="none">
                    <a:solidFill>
                      <a:srgbClr val="232629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хаба «Подворье Кудесников» (9 педагогов)</a:t>
                </a:r>
                <a:endParaRPr/>
              </a:p>
            </p:txBody>
          </p:sp>
          <p:sp>
            <p:nvSpPr>
              <p:cNvPr id="234" name="Google Shape;234;p9"/>
              <p:cNvSpPr txBox="1"/>
              <p:nvPr/>
            </p:nvSpPr>
            <p:spPr>
              <a:xfrm>
                <a:off x="100" y="1718"/>
                <a:ext cx="3854" cy="466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</p:spPr>
            <p:txBody>
              <a:bodyPr anchorCtr="0" anchor="t" bIns="46800" lIns="90000" spcFirstLastPara="1" rIns="90000" wrap="square" tIns="62625">
                <a:noAutofit/>
              </a:bodyPr>
              <a:lstStyle/>
              <a:p>
                <a:pPr indent="0" lvl="0" marL="0" marR="0" rtl="0" algn="just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32629"/>
                  </a:buClr>
                  <a:buSzPts val="1800"/>
                  <a:buFont typeface="Times New Roman"/>
                  <a:buNone/>
                </a:pPr>
                <a:r>
                  <a:rPr b="0" i="0" lang="en-US" sz="1800" u="none">
                    <a:solidFill>
                      <a:srgbClr val="232629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Планирование и проектирование методической продукции для осуществления программ хаба (5 педагогов, 1 методист)</a:t>
                </a:r>
                <a:endParaRPr/>
              </a:p>
            </p:txBody>
          </p:sp>
          <p:sp>
            <p:nvSpPr>
              <p:cNvPr id="235" name="Google Shape;235;p9"/>
              <p:cNvSpPr txBox="1"/>
              <p:nvPr/>
            </p:nvSpPr>
            <p:spPr>
              <a:xfrm>
                <a:off x="100" y="2185"/>
                <a:ext cx="3854" cy="654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</p:spPr>
            <p:txBody>
              <a:bodyPr anchorCtr="0" anchor="t" bIns="46800" lIns="90000" spcFirstLastPara="1" rIns="90000" wrap="square" tIns="62625">
                <a:noAutofit/>
              </a:bodyPr>
              <a:lstStyle/>
              <a:p>
                <a:pPr indent="0" lvl="0" marL="0" marR="0" rtl="0" algn="just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32629"/>
                  </a:buClr>
                  <a:buSzPts val="1800"/>
                  <a:buFont typeface="Times New Roman"/>
                  <a:buNone/>
                </a:pPr>
                <a:r>
                  <a:rPr b="0" i="0" lang="en-US" sz="1800" u="none">
                    <a:solidFill>
                      <a:srgbClr val="232629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Обеспечение проектного поля хаба. Р</a:t>
                </a:r>
                <a:r>
                  <a:rPr b="0" i="0" lang="en-US" sz="1800" u="none">
                    <a:solidFill>
                      <a:srgbClr val="333333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азработка созданной модели и доведение ее до уровня возможного практического использования </a:t>
                </a:r>
                <a:r>
                  <a:rPr b="0" i="0" lang="en-US" sz="1800" u="none">
                    <a:solidFill>
                      <a:srgbClr val="232629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(5 педагогов, 1 методист)</a:t>
                </a:r>
                <a:endParaRPr/>
              </a:p>
            </p:txBody>
          </p:sp>
          <p:sp>
            <p:nvSpPr>
              <p:cNvPr id="236" name="Google Shape;236;p9"/>
              <p:cNvSpPr txBox="1"/>
              <p:nvPr/>
            </p:nvSpPr>
            <p:spPr>
              <a:xfrm>
                <a:off x="100" y="2840"/>
                <a:ext cx="3854" cy="404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</p:spPr>
            <p:txBody>
              <a:bodyPr anchorCtr="0" anchor="t" bIns="46800" lIns="90000" spcFirstLastPara="1" rIns="90000" wrap="square" tIns="62625">
                <a:noAutofit/>
              </a:bodyPr>
              <a:lstStyle/>
              <a:p>
                <a:pPr indent="0" lvl="0" marL="0" marR="0" rtl="0" algn="just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32629"/>
                  </a:buClr>
                  <a:buSzPts val="1800"/>
                  <a:buFont typeface="Times New Roman"/>
                  <a:buNone/>
                </a:pPr>
                <a:r>
                  <a:rPr b="0" i="0" lang="en-US" sz="1800" u="none">
                    <a:solidFill>
                      <a:srgbClr val="232629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Наполнение содержания проекта методическими материалами (9 педагогов)</a:t>
                </a:r>
                <a:endParaRPr/>
              </a:p>
            </p:txBody>
          </p:sp>
          <p:sp>
            <p:nvSpPr>
              <p:cNvPr id="237" name="Google Shape;237;p9"/>
              <p:cNvSpPr txBox="1"/>
              <p:nvPr/>
            </p:nvSpPr>
            <p:spPr>
              <a:xfrm>
                <a:off x="100" y="3245"/>
                <a:ext cx="3854" cy="466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</p:spPr>
            <p:txBody>
              <a:bodyPr anchorCtr="0" anchor="t" bIns="46800" lIns="90000" spcFirstLastPara="1" rIns="90000" wrap="square" tIns="62625">
                <a:noAutofit/>
              </a:bodyPr>
              <a:lstStyle/>
              <a:p>
                <a:pPr indent="0" lvl="0" marL="0" marR="0" rtl="0" algn="just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32629"/>
                  </a:buClr>
                  <a:buSzPts val="1800"/>
                  <a:buFont typeface="Times New Roman"/>
                  <a:buNone/>
                </a:pPr>
                <a:r>
                  <a:rPr b="0" i="0" lang="en-US" sz="1800" u="none">
                    <a:solidFill>
                      <a:srgbClr val="232629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Рекламное продвижение проекта (изготовление и распространение буклетов, листовок, брошюр и др.) </a:t>
                </a:r>
                <a:endParaRPr/>
              </a:p>
            </p:txBody>
          </p:sp>
          <p:sp>
            <p:nvSpPr>
              <p:cNvPr id="238" name="Google Shape;238;p9"/>
              <p:cNvSpPr txBox="1"/>
              <p:nvPr/>
            </p:nvSpPr>
            <p:spPr>
              <a:xfrm>
                <a:off x="100" y="3712"/>
                <a:ext cx="3854" cy="404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</p:spPr>
            <p:txBody>
              <a:bodyPr anchorCtr="0" anchor="t" bIns="46800" lIns="90000" spcFirstLastPara="1" rIns="90000" wrap="square" tIns="62625">
                <a:noAutofit/>
              </a:bodyPr>
              <a:lstStyle/>
              <a:p>
                <a:pPr indent="0" lvl="0" marL="0" marR="0" rtl="0" algn="just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32629"/>
                  </a:buClr>
                  <a:buSzPts val="1800"/>
                  <a:buFont typeface="Times New Roman"/>
                  <a:buNone/>
                </a:pPr>
                <a:r>
                  <a:rPr b="0" i="0" lang="en-US" sz="1800" u="none">
                    <a:solidFill>
                      <a:srgbClr val="232629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Выявление креативных идей для практической реализации хаба</a:t>
                </a:r>
                <a:endParaRPr/>
              </a:p>
            </p:txBody>
          </p:sp>
          <p:cxnSp>
            <p:nvCxnSpPr>
              <p:cNvPr id="239" name="Google Shape;239;p9"/>
              <p:cNvCxnSpPr/>
              <p:nvPr/>
            </p:nvCxnSpPr>
            <p:spPr>
              <a:xfrm>
                <a:off x="100" y="1251"/>
                <a:ext cx="3854" cy="0"/>
              </a:xfrm>
              <a:prstGeom prst="straightConnector1">
                <a:avLst/>
              </a:prstGeom>
              <a:noFill/>
              <a:ln cap="sq" cmpd="sng" w="9525">
                <a:solidFill>
                  <a:srgbClr val="FFFFFF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240" name="Google Shape;240;p9"/>
              <p:cNvCxnSpPr/>
              <p:nvPr/>
            </p:nvCxnSpPr>
            <p:spPr>
              <a:xfrm>
                <a:off x="100" y="1718"/>
                <a:ext cx="3854" cy="0"/>
              </a:xfrm>
              <a:prstGeom prst="straightConnector1">
                <a:avLst/>
              </a:prstGeom>
              <a:noFill/>
              <a:ln cap="sq" cmpd="sng" w="9525">
                <a:solidFill>
                  <a:srgbClr val="FFFFFF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241" name="Google Shape;241;p9"/>
              <p:cNvCxnSpPr/>
              <p:nvPr/>
            </p:nvCxnSpPr>
            <p:spPr>
              <a:xfrm>
                <a:off x="100" y="2185"/>
                <a:ext cx="3854" cy="0"/>
              </a:xfrm>
              <a:prstGeom prst="straightConnector1">
                <a:avLst/>
              </a:prstGeom>
              <a:noFill/>
              <a:ln cap="sq" cmpd="sng" w="9525">
                <a:solidFill>
                  <a:srgbClr val="FFFFFF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242" name="Google Shape;242;p9"/>
              <p:cNvCxnSpPr/>
              <p:nvPr/>
            </p:nvCxnSpPr>
            <p:spPr>
              <a:xfrm>
                <a:off x="100" y="2840"/>
                <a:ext cx="3854" cy="0"/>
              </a:xfrm>
              <a:prstGeom prst="straightConnector1">
                <a:avLst/>
              </a:prstGeom>
              <a:noFill/>
              <a:ln cap="sq" cmpd="sng" w="9525">
                <a:solidFill>
                  <a:srgbClr val="FFFFFF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243" name="Google Shape;243;p9"/>
              <p:cNvCxnSpPr/>
              <p:nvPr/>
            </p:nvCxnSpPr>
            <p:spPr>
              <a:xfrm>
                <a:off x="100" y="3245"/>
                <a:ext cx="3854" cy="0"/>
              </a:xfrm>
              <a:prstGeom prst="straightConnector1">
                <a:avLst/>
              </a:prstGeom>
              <a:noFill/>
              <a:ln cap="sq" cmpd="sng" w="9525">
                <a:solidFill>
                  <a:srgbClr val="FFFFFF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244" name="Google Shape;244;p9"/>
              <p:cNvCxnSpPr/>
              <p:nvPr/>
            </p:nvCxnSpPr>
            <p:spPr>
              <a:xfrm>
                <a:off x="100" y="3712"/>
                <a:ext cx="3854" cy="0"/>
              </a:xfrm>
              <a:prstGeom prst="straightConnector1">
                <a:avLst/>
              </a:prstGeom>
              <a:noFill/>
              <a:ln cap="sq" cmpd="sng" w="9525">
                <a:solidFill>
                  <a:srgbClr val="FFFFFF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245" name="Google Shape;245;p9"/>
              <p:cNvCxnSpPr/>
              <p:nvPr/>
            </p:nvCxnSpPr>
            <p:spPr>
              <a:xfrm>
                <a:off x="100" y="4117"/>
                <a:ext cx="3854" cy="0"/>
              </a:xfrm>
              <a:prstGeom prst="straightConnector1">
                <a:avLst/>
              </a:prstGeom>
              <a:noFill/>
              <a:ln cap="sq" cmpd="sng" w="9525">
                <a:solidFill>
                  <a:srgbClr val="FFFFFF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246" name="Google Shape;246;p9"/>
              <p:cNvCxnSpPr/>
              <p:nvPr/>
            </p:nvCxnSpPr>
            <p:spPr>
              <a:xfrm>
                <a:off x="100" y="1251"/>
                <a:ext cx="0" cy="466"/>
              </a:xfrm>
              <a:prstGeom prst="straightConnector1">
                <a:avLst/>
              </a:prstGeom>
              <a:noFill/>
              <a:ln cap="sq" cmpd="sng" w="9525">
                <a:solidFill>
                  <a:srgbClr val="FFFFFF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247" name="Google Shape;247;p9"/>
              <p:cNvCxnSpPr/>
              <p:nvPr/>
            </p:nvCxnSpPr>
            <p:spPr>
              <a:xfrm>
                <a:off x="100" y="1718"/>
                <a:ext cx="0" cy="466"/>
              </a:xfrm>
              <a:prstGeom prst="straightConnector1">
                <a:avLst/>
              </a:prstGeom>
              <a:noFill/>
              <a:ln cap="sq" cmpd="sng" w="9525">
                <a:solidFill>
                  <a:srgbClr val="FFFFFF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248" name="Google Shape;248;p9"/>
              <p:cNvCxnSpPr/>
              <p:nvPr/>
            </p:nvCxnSpPr>
            <p:spPr>
              <a:xfrm>
                <a:off x="100" y="2185"/>
                <a:ext cx="0" cy="654"/>
              </a:xfrm>
              <a:prstGeom prst="straightConnector1">
                <a:avLst/>
              </a:prstGeom>
              <a:noFill/>
              <a:ln cap="sq" cmpd="sng" w="9525">
                <a:solidFill>
                  <a:srgbClr val="FFFFFF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249" name="Google Shape;249;p9"/>
              <p:cNvCxnSpPr/>
              <p:nvPr/>
            </p:nvCxnSpPr>
            <p:spPr>
              <a:xfrm>
                <a:off x="100" y="2840"/>
                <a:ext cx="0" cy="404"/>
              </a:xfrm>
              <a:prstGeom prst="straightConnector1">
                <a:avLst/>
              </a:prstGeom>
              <a:noFill/>
              <a:ln cap="sq" cmpd="sng" w="9525">
                <a:solidFill>
                  <a:srgbClr val="FFFFFF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250" name="Google Shape;250;p9"/>
              <p:cNvCxnSpPr/>
              <p:nvPr/>
            </p:nvCxnSpPr>
            <p:spPr>
              <a:xfrm>
                <a:off x="100" y="3245"/>
                <a:ext cx="0" cy="466"/>
              </a:xfrm>
              <a:prstGeom prst="straightConnector1">
                <a:avLst/>
              </a:prstGeom>
              <a:noFill/>
              <a:ln cap="sq" cmpd="sng" w="9525">
                <a:solidFill>
                  <a:srgbClr val="FFFFFF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251" name="Google Shape;251;p9"/>
              <p:cNvCxnSpPr/>
              <p:nvPr/>
            </p:nvCxnSpPr>
            <p:spPr>
              <a:xfrm>
                <a:off x="100" y="3712"/>
                <a:ext cx="0" cy="404"/>
              </a:xfrm>
              <a:prstGeom prst="straightConnector1">
                <a:avLst/>
              </a:prstGeom>
              <a:noFill/>
              <a:ln cap="sq" cmpd="sng" w="9525">
                <a:solidFill>
                  <a:srgbClr val="FFFFFF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252" name="Google Shape;252;p9"/>
              <p:cNvCxnSpPr/>
              <p:nvPr/>
            </p:nvCxnSpPr>
            <p:spPr>
              <a:xfrm>
                <a:off x="3955" y="1251"/>
                <a:ext cx="0" cy="466"/>
              </a:xfrm>
              <a:prstGeom prst="straightConnector1">
                <a:avLst/>
              </a:prstGeom>
              <a:noFill/>
              <a:ln cap="sq" cmpd="sng" w="9525">
                <a:solidFill>
                  <a:srgbClr val="FFFFFF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253" name="Google Shape;253;p9"/>
              <p:cNvCxnSpPr/>
              <p:nvPr/>
            </p:nvCxnSpPr>
            <p:spPr>
              <a:xfrm>
                <a:off x="3955" y="1718"/>
                <a:ext cx="0" cy="466"/>
              </a:xfrm>
              <a:prstGeom prst="straightConnector1">
                <a:avLst/>
              </a:prstGeom>
              <a:noFill/>
              <a:ln cap="sq" cmpd="sng" w="9525">
                <a:solidFill>
                  <a:srgbClr val="FFFFFF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254" name="Google Shape;254;p9"/>
              <p:cNvCxnSpPr/>
              <p:nvPr/>
            </p:nvCxnSpPr>
            <p:spPr>
              <a:xfrm>
                <a:off x="3955" y="2185"/>
                <a:ext cx="0" cy="654"/>
              </a:xfrm>
              <a:prstGeom prst="straightConnector1">
                <a:avLst/>
              </a:prstGeom>
              <a:noFill/>
              <a:ln cap="sq" cmpd="sng" w="9525">
                <a:solidFill>
                  <a:srgbClr val="FFFFFF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255" name="Google Shape;255;p9"/>
              <p:cNvCxnSpPr/>
              <p:nvPr/>
            </p:nvCxnSpPr>
            <p:spPr>
              <a:xfrm>
                <a:off x="3955" y="2840"/>
                <a:ext cx="0" cy="404"/>
              </a:xfrm>
              <a:prstGeom prst="straightConnector1">
                <a:avLst/>
              </a:prstGeom>
              <a:noFill/>
              <a:ln cap="sq" cmpd="sng" w="9525">
                <a:solidFill>
                  <a:srgbClr val="FFFFFF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256" name="Google Shape;256;p9"/>
              <p:cNvCxnSpPr/>
              <p:nvPr/>
            </p:nvCxnSpPr>
            <p:spPr>
              <a:xfrm>
                <a:off x="3955" y="3245"/>
                <a:ext cx="0" cy="466"/>
              </a:xfrm>
              <a:prstGeom prst="straightConnector1">
                <a:avLst/>
              </a:prstGeom>
              <a:noFill/>
              <a:ln cap="sq" cmpd="sng" w="9525">
                <a:solidFill>
                  <a:srgbClr val="FFFFFF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257" name="Google Shape;257;p9"/>
              <p:cNvCxnSpPr/>
              <p:nvPr/>
            </p:nvCxnSpPr>
            <p:spPr>
              <a:xfrm>
                <a:off x="3955" y="3712"/>
                <a:ext cx="0" cy="404"/>
              </a:xfrm>
              <a:prstGeom prst="straightConnector1">
                <a:avLst/>
              </a:prstGeom>
              <a:noFill/>
              <a:ln cap="sq" cmpd="sng" w="9525">
                <a:solidFill>
                  <a:srgbClr val="FFFFFF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</p:grpSp>
        <p:pic>
          <p:nvPicPr>
            <p:cNvPr id="258" name="Google Shape;258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037" y="1179"/>
              <a:ext cx="1585" cy="11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Google Shape;259;p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161" y="2442"/>
              <a:ext cx="1287" cy="173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OI_THEME_TEMPLATE_DESIGN">
  <a:themeElements>
    <a:clrScheme name="POI_THEME_TEMPLATE_DESIG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CC99"/>
      </a:accent4>
      <a:accent5>
        <a:srgbClr val="3333CC"/>
      </a:accent5>
      <a:accent6>
        <a:srgbClr val="FFFFFF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2011-03-01T19:36:43Z</dcterms:created>
  <dc:creator>Anonim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