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68" r:id="rId5"/>
    <p:sldId id="271" r:id="rId6"/>
    <p:sldId id="272" r:id="rId7"/>
    <p:sldId id="258" r:id="rId8"/>
    <p:sldId id="267" r:id="rId9"/>
    <p:sldId id="265" r:id="rId10"/>
    <p:sldId id="274"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8" autoAdjust="0"/>
    <p:restoredTop sz="94676" autoAdjust="0"/>
  </p:normalViewPr>
  <p:slideViewPr>
    <p:cSldViewPr>
      <p:cViewPr varScale="1">
        <p:scale>
          <a:sx n="86" d="100"/>
          <a:sy n="86" d="100"/>
        </p:scale>
        <p:origin x="-15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AE36E3F5-CD7A-4B14-9A48-B4D90A5FE89B}" type="datetimeFigureOut">
              <a:rPr lang="ru-RU" smtClean="0"/>
              <a:pPr>
                <a:defRPr/>
              </a:pPr>
              <a:t>26.01.2022</a:t>
            </a:fld>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C267CAA6-EE42-4BA5-9ECF-803192EEA607}"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15F44DAA-C5B1-48D1-A388-AE398717C7CE}" type="datetimeFigureOut">
              <a:rPr lang="ru-RU" smtClean="0"/>
              <a:pPr>
                <a:defRPr/>
              </a:pPr>
              <a:t>26.01.2022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557204F-3F20-43DC-B313-8729A46B30C3}"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CA87A44F-8F27-4F90-90C2-48DCD01B6EDD}" type="datetimeFigureOut">
              <a:rPr lang="ru-RU" smtClean="0"/>
              <a:pPr>
                <a:defRPr/>
              </a:pPr>
              <a:t>26.01.2022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A72EF5F-4B08-4979-9863-ACF5F5F9D70C}"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8A6BB806-6AF9-45F6-B679-CADF4DEE447C}" type="datetimeFigureOut">
              <a:rPr lang="ru-RU" smtClean="0"/>
              <a:pPr>
                <a:defRPr/>
              </a:pPr>
              <a:t>26.01.2022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8C3CA55-9CF5-42B2-B039-639E0EE4B35D}"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24352F55-D339-4444-A18A-A2DA1E868C6C}" type="datetimeFigureOut">
              <a:rPr lang="ru-RU" smtClean="0"/>
              <a:pPr>
                <a:defRPr/>
              </a:pPr>
              <a:t>26.01.2022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A7D7BF7-CC2E-4E28-8824-38F35A4ECD41}"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327196C0-CE98-4F2B-959A-862849218EA3}" type="datetimeFigureOut">
              <a:rPr lang="ru-RU" smtClean="0"/>
              <a:pPr>
                <a:defRPr/>
              </a:pPr>
              <a:t>26.01.2022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A6946C8-7737-4010-A1B5-97222D6F9E07}"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E7632BF0-D7A9-423B-888E-8F7568066979}" type="datetimeFigureOut">
              <a:rPr lang="ru-RU" smtClean="0"/>
              <a:pPr>
                <a:defRPr/>
              </a:pPr>
              <a:t>26.01.2022</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494E4D7E-7317-4AFD-90FE-81CE3BFE8BB4}"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1166278E-0692-43D0-BBAF-AC7E7A4CA2ED}" type="datetimeFigureOut">
              <a:rPr lang="ru-RU" smtClean="0"/>
              <a:pPr>
                <a:defRPr/>
              </a:pPr>
              <a:t>26.01.2022</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5D1D10AB-F395-482F-BFDC-1A7A89669F81}"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75310B46-D156-46C5-A5E8-008B3634D5E3}" type="datetimeFigureOut">
              <a:rPr lang="ru-RU" smtClean="0"/>
              <a:pPr>
                <a:defRPr/>
              </a:pPr>
              <a:t>26.01.2022</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77903D04-9AC7-49AF-AB84-FCA750C38670}"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1D41E26A-97B2-46B3-9863-AF04130D1CEE}" type="datetimeFigureOut">
              <a:rPr lang="ru-RU" smtClean="0"/>
              <a:pPr>
                <a:defRPr/>
              </a:pPr>
              <a:t>26.01.2022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4D8E910-1E0F-4464-AF9B-58DF2ABF1F9A}"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73A00F43-4700-4AB8-A76D-3A5010337452}" type="datetimeFigureOut">
              <a:rPr lang="ru-RU" smtClean="0"/>
              <a:pPr>
                <a:defRPr/>
              </a:pPr>
              <a:t>26.01.2022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0384B3B9-7E10-4A9C-B50A-AA5C65D72CF9}"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1F08B1FB-0F19-4CDF-856D-1605A7F664DC}" type="datetimeFigureOut">
              <a:rPr lang="ru-RU" smtClean="0"/>
              <a:pPr>
                <a:defRPr/>
              </a:pPr>
              <a:t>26.01.2022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F38E904-5BB8-45C2-9FE9-A68FF1760A2E}"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71472" y="1500174"/>
            <a:ext cx="8143932" cy="4786346"/>
          </a:xfrm>
        </p:spPr>
        <p:txBody>
          <a:bodyPr>
            <a:normAutofit fontScale="90000"/>
          </a:bodyPr>
          <a:lstStyle/>
          <a:p>
            <a:pPr algn="ctr"/>
            <a:r>
              <a:rPr lang="ru-RU" dirty="0" smtClean="0"/>
              <a:t>Образовательный бренд</a:t>
            </a:r>
            <a:br>
              <a:rPr lang="ru-RU" dirty="0" smtClean="0"/>
            </a:br>
            <a:r>
              <a:rPr lang="ru-RU" dirty="0" smtClean="0"/>
              <a:t>территории </a:t>
            </a:r>
            <a:br>
              <a:rPr lang="ru-RU" dirty="0" smtClean="0"/>
            </a:br>
            <a:r>
              <a:rPr lang="ru-RU" dirty="0" smtClean="0"/>
              <a:t>«Колодцы Курской области</a:t>
            </a:r>
            <a:r>
              <a:rPr lang="ru-RU" dirty="0" smtClean="0"/>
              <a:t>»</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20220125_195213.jpg"/>
          <p:cNvPicPr>
            <a:picLocks noGrp="1" noChangeAspect="1"/>
          </p:cNvPicPr>
          <p:nvPr>
            <p:ph sz="half" idx="1"/>
          </p:nvPr>
        </p:nvPicPr>
        <p:blipFill>
          <a:blip r:embed="rId2" cstate="print"/>
          <a:stretch>
            <a:fillRect/>
          </a:stretch>
        </p:blipFill>
        <p:spPr>
          <a:xfrm rot="5400000">
            <a:off x="457200" y="1912938"/>
            <a:ext cx="4038600" cy="3028950"/>
          </a:xfrm>
        </p:spPr>
      </p:pic>
      <p:sp>
        <p:nvSpPr>
          <p:cNvPr id="4" name="Содержимое 3"/>
          <p:cNvSpPr>
            <a:spLocks noGrp="1"/>
          </p:cNvSpPr>
          <p:nvPr>
            <p:ph sz="half" idx="2"/>
          </p:nvPr>
        </p:nvSpPr>
        <p:spPr>
          <a:xfrm>
            <a:off x="4648200" y="500042"/>
            <a:ext cx="4038600" cy="5854883"/>
          </a:xfrm>
        </p:spPr>
        <p:txBody>
          <a:bodyPr/>
          <a:lstStyle/>
          <a:p>
            <a:pPr>
              <a:buNone/>
            </a:pPr>
            <a:r>
              <a:rPr lang="ru-RU" dirty="0" smtClean="0"/>
              <a:t>Вывод:</a:t>
            </a:r>
          </a:p>
          <a:p>
            <a:pPr>
              <a:buNone/>
            </a:pPr>
            <a:r>
              <a:rPr lang="ru-RU" dirty="0" smtClean="0"/>
              <a:t>Старинные колодцы Курской области – это не просто ресурс питьевой воды, а история нашей Родины, каждый из них хранит интересную историю, узнать которую интересно не только ребенку, но и </a:t>
            </a:r>
            <a:r>
              <a:rPr lang="ru-RU" smtClean="0"/>
              <a:t>взрослому человеку.</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lgn="ctr" eaLnBrk="1" fontAlgn="auto" hangingPunct="1">
              <a:spcAft>
                <a:spcPts val="0"/>
              </a:spcAft>
              <a:defRPr/>
            </a:pPr>
            <a:r>
              <a:rPr lang="ru-RU" sz="3600" b="1" i="1" dirty="0" smtClean="0">
                <a:solidFill>
                  <a:schemeClr val="accent3">
                    <a:lumMod val="50000"/>
                  </a:schemeClr>
                </a:solidFill>
              </a:rPr>
              <a:t>Актуальность проекта</a:t>
            </a:r>
            <a:endParaRPr lang="ru-RU" sz="3600" b="1" i="1" dirty="0">
              <a:solidFill>
                <a:schemeClr val="accent3">
                  <a:lumMod val="50000"/>
                </a:schemeClr>
              </a:solidFill>
            </a:endParaRPr>
          </a:p>
        </p:txBody>
      </p:sp>
      <p:sp>
        <p:nvSpPr>
          <p:cNvPr id="5" name="Содержимое 4"/>
          <p:cNvSpPr>
            <a:spLocks noGrp="1"/>
          </p:cNvSpPr>
          <p:nvPr>
            <p:ph idx="1"/>
          </p:nvPr>
        </p:nvSpPr>
        <p:spPr/>
        <p:txBody>
          <a:bodyPr>
            <a:normAutofit fontScale="77500" lnSpcReduction="20000"/>
          </a:bodyPr>
          <a:lstStyle/>
          <a:p>
            <a:pPr algn="just">
              <a:buNone/>
            </a:pPr>
            <a:r>
              <a:rPr lang="ru-RU" dirty="0" smtClean="0"/>
              <a:t>		Слово </a:t>
            </a:r>
            <a:r>
              <a:rPr lang="ru-RU" dirty="0" smtClean="0"/>
              <a:t>«колодец» в толковом словаре определяется так: вырытая в земле прямоугольная яма, достигающая водоносных слоев, защищенная от обвалов срубом и служащая для добывания воды. Все мы знаем, то жизнь человека не может быть без воды. С давних времён человек заботился о том, как и где, набрать воды, поэтому колодцы были необходимы. Еще несколько десятков лет жители деревень </a:t>
            </a:r>
            <a:r>
              <a:rPr lang="ru-RU" dirty="0" err="1" smtClean="0"/>
              <a:t>Шумаковского</a:t>
            </a:r>
            <a:r>
              <a:rPr lang="ru-RU" dirty="0" smtClean="0"/>
              <a:t> сельсовета также пользовались колодцами, но с пришедшими изменениями, появлением водопровода люди забыли и забросили «водяные ямы». Своей работой хотелось бы подчеркнуть важность и необходимость сохранения данных объектов, не только в отдельных деревнях, но и повсеместно. Много колодцев Курской области хранят тайны, с которыми я вас хочу познакомить в своей работе. 		Это самый древний колодец близ г. Курска – Липино, старинный колодец князей Мещерских, Лебедев колодец.</a:t>
            </a: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0"/>
          <p:cNvSpPr>
            <a:spLocks noGrp="1"/>
          </p:cNvSpPr>
          <p:nvPr>
            <p:ph type="title"/>
          </p:nvPr>
        </p:nvSpPr>
        <p:spPr/>
        <p:txBody>
          <a:bodyPr/>
          <a:lstStyle/>
          <a:p>
            <a:r>
              <a:rPr lang="ru-RU" dirty="0" smtClean="0"/>
              <a:t>Колодцы Курской области</a:t>
            </a:r>
          </a:p>
        </p:txBody>
      </p:sp>
      <p:pic>
        <p:nvPicPr>
          <p:cNvPr id="10" name="Содержимое 9" descr="scale_1200.jpg"/>
          <p:cNvPicPr>
            <a:picLocks noGrp="1" noChangeAspect="1"/>
          </p:cNvPicPr>
          <p:nvPr>
            <p:ph sz="quarter" idx="2"/>
          </p:nvPr>
        </p:nvPicPr>
        <p:blipFill>
          <a:blip r:embed="rId2"/>
          <a:stretch>
            <a:fillRect/>
          </a:stretch>
        </p:blipFill>
        <p:spPr>
          <a:xfrm>
            <a:off x="457200" y="2763703"/>
            <a:ext cx="4040188" cy="3348306"/>
          </a:xfrm>
        </p:spPr>
      </p:pic>
      <p:pic>
        <p:nvPicPr>
          <p:cNvPr id="11" name="Содержимое 10" descr="bd3fd3a54e.jpg"/>
          <p:cNvPicPr>
            <a:picLocks noGrp="1" noChangeAspect="1"/>
          </p:cNvPicPr>
          <p:nvPr>
            <p:ph sz="quarter" idx="4"/>
          </p:nvPr>
        </p:nvPicPr>
        <p:blipFill>
          <a:blip r:embed="rId3"/>
          <a:stretch>
            <a:fillRect/>
          </a:stretch>
        </p:blipFill>
        <p:spPr>
          <a:xfrm>
            <a:off x="4645025" y="2922191"/>
            <a:ext cx="4041775" cy="3031331"/>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t>Скифский колодец (Липино)</a:t>
            </a:r>
            <a:endParaRPr lang="ru-RU" dirty="0"/>
          </a:p>
        </p:txBody>
      </p:sp>
      <p:sp>
        <p:nvSpPr>
          <p:cNvPr id="5123" name="Объект 3"/>
          <p:cNvSpPr>
            <a:spLocks noGrp="1"/>
          </p:cNvSpPr>
          <p:nvPr>
            <p:ph idx="1"/>
          </p:nvPr>
        </p:nvSpPr>
        <p:spPr/>
        <p:txBody>
          <a:bodyPr>
            <a:normAutofit/>
          </a:bodyPr>
          <a:lstStyle/>
          <a:p>
            <a:pPr marL="0" indent="0">
              <a:buFont typeface="Arial" pitchFamily="34" charset="0"/>
              <a:buNone/>
            </a:pPr>
            <a:endParaRPr lang="ru-RU" sz="1400" dirty="0" smtClean="0">
              <a:solidFill>
                <a:srgbClr val="212121"/>
              </a:solidFill>
              <a:latin typeface="Roboto"/>
            </a:endParaRPr>
          </a:p>
          <a:p>
            <a:pPr marL="0" indent="0" algn="just">
              <a:buFont typeface="Arial" pitchFamily="34" charset="0"/>
              <a:buNone/>
            </a:pPr>
            <a:r>
              <a:rPr lang="ru-RU" sz="1400" dirty="0" smtClean="0">
                <a:latin typeface="Times New Roman" pitchFamily="18" charset="0"/>
                <a:cs typeface="Times New Roman" pitchFamily="18" charset="0"/>
              </a:rPr>
              <a:t>СКИФСКИЙ КОЛОДЕЦ (Курская область, Липино) В Курской области скифы оставили один из самых интересных и от этого овеянный мифами и легендами памятник. Колодец, обнаруженный на территории древнего городища в Липино - самый древний в России. И самый уникальный. Люди поселились на территории городища близ поселка Липино более двух тысяч лет назад. И на протяжении многих веков здесь существовала жизнь, настолько благодатным оказалось это место, найденное первыми «поселенцами». Наследие веков тут самое обширное, но самой древней находкой ученые считают колодец, который, предположительно, был вырыт скифами в восьмом веке. Первые изыскания археологов в Липино начались около ста лет назад. Однако особое значение памятника стало понятно только в наши дни. Более тщательные исследования стали проводиться учеными НИИ археологии курского государственного университета только пятнадцать лет назад. - Предположительно Древний город начал формироваться в эпоху бронзы, - рассказал Владимир </a:t>
            </a:r>
            <a:r>
              <a:rPr lang="ru-RU" sz="1400" dirty="0" err="1" smtClean="0">
                <a:latin typeface="Times New Roman" pitchFamily="18" charset="0"/>
                <a:cs typeface="Times New Roman" pitchFamily="18" charset="0"/>
              </a:rPr>
              <a:t>Енуков</a:t>
            </a:r>
            <a:r>
              <a:rPr lang="ru-RU" sz="1400" dirty="0" smtClean="0">
                <a:latin typeface="Times New Roman" pitchFamily="18" charset="0"/>
                <a:cs typeface="Times New Roman" pitchFamily="18" charset="0"/>
              </a:rPr>
              <a:t>, директор НИИ археологии Центрального Черноземья. - В начале 9 века здесь появляются славяне-северяне известные по летописям. Они строят городище в характерной для того времени манере, свойственной Раменской археологической культуре. В конце 10 века городище было уничтожено русскими князьями, приехавшими покорять северские племена. Рядом с сожженным городом возникло селище около 15 гектар, густозаселенное - сложилось впечатление, что остатки поселенцев согнали в одно место. На этом месте в 11-12 веках начал формироваться древнерусский город, который можно отнести к малым городам, но он обладал всеми чертами и инфраструктурой мегаполиса тех времен</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dirty="0" smtClean="0"/>
              <a:t>Скифский колодец (Липино)</a:t>
            </a:r>
            <a:endParaRPr lang="ru-RU" dirty="0"/>
          </a:p>
        </p:txBody>
      </p:sp>
      <p:pic>
        <p:nvPicPr>
          <p:cNvPr id="11" name="Содержимое 10" descr="Lipinskoe_gorodische_ccv.jpg"/>
          <p:cNvPicPr>
            <a:picLocks noGrp="1" noChangeAspect="1"/>
          </p:cNvPicPr>
          <p:nvPr>
            <p:ph sz="half" idx="1"/>
          </p:nvPr>
        </p:nvPicPr>
        <p:blipFill>
          <a:blip r:embed="rId2"/>
          <a:stretch>
            <a:fillRect/>
          </a:stretch>
        </p:blipFill>
        <p:spPr>
          <a:xfrm>
            <a:off x="457200" y="2633242"/>
            <a:ext cx="4038600" cy="3009153"/>
          </a:xfrm>
        </p:spPr>
      </p:pic>
      <p:pic>
        <p:nvPicPr>
          <p:cNvPr id="12" name="Содержимое 11" descr="skif1.jpg"/>
          <p:cNvPicPr>
            <a:picLocks noGrp="1" noChangeAspect="1"/>
          </p:cNvPicPr>
          <p:nvPr>
            <p:ph sz="half" idx="2"/>
          </p:nvPr>
        </p:nvPicPr>
        <p:blipFill>
          <a:blip r:embed="rId3"/>
          <a:stretch>
            <a:fillRect/>
          </a:stretch>
        </p:blipFill>
        <p:spPr>
          <a:xfrm>
            <a:off x="4648200" y="2633508"/>
            <a:ext cx="4038600" cy="3008621"/>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dirty="0" smtClean="0"/>
              <a:t>Колодец </a:t>
            </a:r>
            <a:r>
              <a:rPr lang="ru-RU" dirty="0" smtClean="0"/>
              <a:t>князей Мещерских</a:t>
            </a:r>
            <a:endParaRPr lang="ru-RU" dirty="0"/>
          </a:p>
        </p:txBody>
      </p:sp>
      <p:sp>
        <p:nvSpPr>
          <p:cNvPr id="9" name="Содержимое 8"/>
          <p:cNvSpPr>
            <a:spLocks noGrp="1"/>
          </p:cNvSpPr>
          <p:nvPr>
            <p:ph sz="half" idx="1"/>
          </p:nvPr>
        </p:nvSpPr>
        <p:spPr/>
        <p:txBody>
          <a:bodyPr>
            <a:normAutofit/>
          </a:bodyPr>
          <a:lstStyle/>
          <a:p>
            <a:pPr>
              <a:buNone/>
            </a:pPr>
            <a:r>
              <a:rPr lang="ru-RU" sz="1600" dirty="0" smtClean="0">
                <a:latin typeface="Times New Roman" pitchFamily="18" charset="0"/>
                <a:cs typeface="Times New Roman" pitchFamily="18" charset="0"/>
              </a:rPr>
              <a:t>	В </a:t>
            </a:r>
            <a:r>
              <a:rPr lang="ru-RU" sz="1600" dirty="0" smtClean="0">
                <a:latin typeface="Times New Roman" pitchFamily="18" charset="0"/>
                <a:cs typeface="Times New Roman" pitchFamily="18" charset="0"/>
              </a:rPr>
              <a:t>селе </a:t>
            </a:r>
            <a:r>
              <a:rPr lang="ru-RU" sz="1600" dirty="0" err="1" smtClean="0">
                <a:latin typeface="Times New Roman" pitchFamily="18" charset="0"/>
                <a:cs typeface="Times New Roman" pitchFamily="18" charset="0"/>
              </a:rPr>
              <a:t>Миролюбово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Фатежского</a:t>
            </a:r>
            <a:r>
              <a:rPr lang="ru-RU" sz="1600" dirty="0" smtClean="0">
                <a:latin typeface="Times New Roman" pitchFamily="18" charset="0"/>
                <a:cs typeface="Times New Roman" pitchFamily="18" charset="0"/>
              </a:rPr>
              <a:t> района Курской области приводят в порядок необычный объект. </a:t>
            </a:r>
          </a:p>
          <a:p>
            <a:pPr>
              <a:buNone/>
            </a:pPr>
            <a:r>
              <a:rPr lang="ru-RU" sz="1600" dirty="0" smtClean="0">
                <a:latin typeface="Times New Roman" pitchFamily="18" charset="0"/>
                <a:cs typeface="Times New Roman" pitchFamily="18" charset="0"/>
              </a:rPr>
              <a:t>	Здесь </a:t>
            </a:r>
            <a:r>
              <a:rPr lang="ru-RU" sz="1600" dirty="0" smtClean="0">
                <a:latin typeface="Times New Roman" pitchFamily="18" charset="0"/>
                <a:cs typeface="Times New Roman" pitchFamily="18" charset="0"/>
              </a:rPr>
              <a:t>ведется реконструкция старинного колодца князей Мещерских. В последнее время это место пришло в запустение.</a:t>
            </a:r>
          </a:p>
          <a:p>
            <a:pPr>
              <a:buNone/>
            </a:pPr>
            <a:r>
              <a:rPr lang="ru-RU" sz="1600" dirty="0" smtClean="0">
                <a:latin typeface="Times New Roman" pitchFamily="18" charset="0"/>
                <a:cs typeface="Times New Roman" pitchFamily="18" charset="0"/>
              </a:rPr>
              <a:t>	Восстанавливать </a:t>
            </a:r>
            <a:r>
              <a:rPr lang="ru-RU" sz="1600" dirty="0" smtClean="0">
                <a:latin typeface="Times New Roman" pitchFamily="18" charset="0"/>
                <a:cs typeface="Times New Roman" pitchFamily="18" charset="0"/>
              </a:rPr>
              <a:t>колодец взялся глава </a:t>
            </a:r>
            <a:r>
              <a:rPr lang="ru-RU" sz="1600" dirty="0" err="1" smtClean="0">
                <a:latin typeface="Times New Roman" pitchFamily="18" charset="0"/>
                <a:cs typeface="Times New Roman" pitchFamily="18" charset="0"/>
              </a:rPr>
              <a:t>Верхнехотемльского</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сельсовета. Уже </a:t>
            </a:r>
            <a:r>
              <a:rPr lang="ru-RU" sz="1600" dirty="0" smtClean="0">
                <a:latin typeface="Times New Roman" pitchFamily="18" charset="0"/>
                <a:cs typeface="Times New Roman" pitchFamily="18" charset="0"/>
              </a:rPr>
              <a:t>успели расчистить основание родника, обложенного кирпичом с завода князей Мещерских.</a:t>
            </a:r>
          </a:p>
          <a:p>
            <a:pPr>
              <a:buNone/>
            </a:pPr>
            <a:r>
              <a:rPr lang="ru-RU" sz="1600" dirty="0" smtClean="0">
                <a:latin typeface="Times New Roman" pitchFamily="18" charset="0"/>
                <a:cs typeface="Times New Roman" pitchFamily="18" charset="0"/>
              </a:rPr>
              <a:t>	Местные </a:t>
            </a:r>
            <a:r>
              <a:rPr lang="ru-RU" sz="1600" dirty="0" smtClean="0">
                <a:latin typeface="Times New Roman" pitchFamily="18" charset="0"/>
                <a:cs typeface="Times New Roman" pitchFamily="18" charset="0"/>
              </a:rPr>
              <a:t>жители считают это место святым. Некогда здесь находилась церковь Николая Чудотворца, однако она была разрушена в 50-х годах прошлого века.</a:t>
            </a:r>
          </a:p>
          <a:p>
            <a:endParaRPr lang="ru-RU" dirty="0"/>
          </a:p>
        </p:txBody>
      </p:sp>
      <p:pic>
        <p:nvPicPr>
          <p:cNvPr id="11" name="Содержимое 10" descr="43a9cc810c9476a73d2f6471f46701b2asdasdasd60b7c92480fd79.28436001-650x433-43a9cc810c9476a73d2f6471f46701b2.jpg"/>
          <p:cNvPicPr>
            <a:picLocks noGrp="1" noChangeAspect="1"/>
          </p:cNvPicPr>
          <p:nvPr>
            <p:ph sz="half" idx="2"/>
          </p:nvPr>
        </p:nvPicPr>
        <p:blipFill>
          <a:blip r:embed="rId2"/>
          <a:stretch>
            <a:fillRect/>
          </a:stretch>
        </p:blipFill>
        <p:spPr>
          <a:xfrm>
            <a:off x="4648200" y="2944878"/>
            <a:ext cx="4038600" cy="238588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normAutofit fontScale="90000"/>
          </a:bodyPr>
          <a:lstStyle/>
          <a:p>
            <a:pPr algn="ctr"/>
            <a:r>
              <a:rPr lang="ru-RU" dirty="0" smtClean="0"/>
              <a:t>Лебедев </a:t>
            </a:r>
            <a:r>
              <a:rPr lang="ru-RU" dirty="0" smtClean="0"/>
              <a:t>колодец (курская легенда)</a:t>
            </a:r>
            <a:endParaRPr lang="ru-RU" dirty="0" smtClean="0"/>
          </a:p>
        </p:txBody>
      </p:sp>
      <p:sp>
        <p:nvSpPr>
          <p:cNvPr id="8195" name="Содержимое 2"/>
          <p:cNvSpPr>
            <a:spLocks noGrp="1"/>
          </p:cNvSpPr>
          <p:nvPr>
            <p:ph idx="1"/>
          </p:nvPr>
        </p:nvSpPr>
        <p:spPr/>
        <p:txBody>
          <a:bodyPr>
            <a:noAutofit/>
          </a:bodyPr>
          <a:lstStyle/>
          <a:p>
            <a:pPr>
              <a:buNone/>
            </a:pPr>
            <a:r>
              <a:rPr lang="ru-RU" sz="14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Все </a:t>
            </a:r>
            <a:r>
              <a:rPr lang="ru-RU" sz="1600" dirty="0" smtClean="0">
                <a:latin typeface="Times New Roman" pitchFamily="18" charset="0"/>
                <a:cs typeface="Times New Roman" pitchFamily="18" charset="0"/>
              </a:rPr>
              <a:t>земли </a:t>
            </a:r>
            <a:r>
              <a:rPr lang="ru-RU" sz="1600" dirty="0" smtClean="0">
                <a:latin typeface="Times New Roman" pitchFamily="18" charset="0"/>
                <a:cs typeface="Times New Roman" pitchFamily="18" charset="0"/>
              </a:rPr>
              <a:t>ныне </a:t>
            </a:r>
            <a:r>
              <a:rPr lang="ru-RU" sz="1600" dirty="0" err="1" smtClean="0">
                <a:latin typeface="Times New Roman" pitchFamily="18" charset="0"/>
                <a:cs typeface="Times New Roman" pitchFamily="18" charset="0"/>
              </a:rPr>
              <a:t>Самодуровки</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Курской области </a:t>
            </a:r>
            <a:r>
              <a:rPr lang="ru-RU" sz="1600" dirty="0" smtClean="0">
                <a:latin typeface="Times New Roman" pitchFamily="18" charset="0"/>
                <a:cs typeface="Times New Roman" pitchFamily="18" charset="0"/>
              </a:rPr>
              <a:t>принадлежали когда-то </a:t>
            </a:r>
            <a:r>
              <a:rPr lang="ru-RU" sz="1600" dirty="0" smtClean="0">
                <a:latin typeface="Times New Roman" pitchFamily="18" charset="0"/>
                <a:cs typeface="Times New Roman" pitchFamily="18" charset="0"/>
              </a:rPr>
              <a:t>помещику по имени Евграф. Имением управлял приказчик, а молодой барин пропадал на охоте. Забрел он однажды к Лебедеву колодцу, что недалеко от Сейма... Место там непролазное, да и люди часто пропадали. Рассказывали, что живет там девица красоты неописуемой, из колодца воду берет.</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Вот и пришел однажды, умаявшись, помещик к колодцу. И сморил его сон. Проснулся от лая собаки, глядь - а перед ним марево </a:t>
            </a:r>
            <a:r>
              <a:rPr lang="ru-RU" sz="1600" dirty="0" err="1" smtClean="0">
                <a:latin typeface="Times New Roman" pitchFamily="18" charset="0"/>
                <a:cs typeface="Times New Roman" pitchFamily="18" charset="0"/>
              </a:rPr>
              <a:t>розовое</a:t>
            </a:r>
            <a:r>
              <a:rPr lang="ru-RU" sz="1600" dirty="0" smtClean="0">
                <a:latin typeface="Times New Roman" pitchFamily="18" charset="0"/>
                <a:cs typeface="Times New Roman" pitchFamily="18" charset="0"/>
              </a:rPr>
              <a:t>. И стоит в нем красавица в белом всем: коса темная ниже пояса, брови черные вразлет, глаза что озера синие, губы что солнце красное, руки белые - лебединые. И шепот вокруг: "</a:t>
            </a:r>
            <a:r>
              <a:rPr lang="ru-RU" sz="1600" dirty="0" err="1" smtClean="0">
                <a:latin typeface="Times New Roman" pitchFamily="18" charset="0"/>
                <a:cs typeface="Times New Roman" pitchFamily="18" charset="0"/>
              </a:rPr>
              <a:t>Зоряна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Зоряна</a:t>
            </a:r>
            <a:r>
              <a:rPr lang="ru-RU" sz="1600" dirty="0" smtClean="0">
                <a:latin typeface="Times New Roman" pitchFamily="18" charset="0"/>
                <a:cs typeface="Times New Roman" pitchFamily="18" charset="0"/>
              </a:rPr>
              <a:t>..." Протянул к ней Евграф руки, да только исчезла она.</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Как вернулся в свой дом, помещик не помнил. Затосковал, бродит по комнатам, свечей не зажигает, шепчет имя красавицы... И снова вскоре пошел к Лебедеву колодцу. </a:t>
            </a:r>
            <a:r>
              <a:rPr lang="ru-RU" sz="1600" dirty="0" smtClean="0">
                <a:latin typeface="Times New Roman" pitchFamily="18" charset="0"/>
                <a:cs typeface="Times New Roman" pitchFamily="18" charset="0"/>
              </a:rPr>
              <a:t>Вдруг видит - девица перед ним. Улыбнулась она и сказала</a:t>
            </a:r>
            <a:r>
              <a:rPr lang="ru-RU" sz="1600" dirty="0" smtClean="0">
                <a:latin typeface="Times New Roman" pitchFamily="18" charset="0"/>
                <a:cs typeface="Times New Roman" pitchFamily="18" charset="0"/>
              </a:rPr>
              <a:t>, что </a:t>
            </a:r>
            <a:r>
              <a:rPr lang="ru-RU" sz="1600" dirty="0" err="1" smtClean="0">
                <a:latin typeface="Times New Roman" pitchFamily="18" charset="0"/>
                <a:cs typeface="Times New Roman" pitchFamily="18" charset="0"/>
              </a:rPr>
              <a:t>Зоряной</a:t>
            </a:r>
            <a:r>
              <a:rPr lang="ru-RU" sz="1600" dirty="0" smtClean="0">
                <a:latin typeface="Times New Roman" pitchFamily="18" charset="0"/>
                <a:cs typeface="Times New Roman" pitchFamily="18" charset="0"/>
              </a:rPr>
              <a:t> ее зовут, дочь она Зари утренней. "Что нужно тебе, Евграф? Зачем звал </a:t>
            </a:r>
            <a:r>
              <a:rPr lang="ru-RU" sz="1600" dirty="0" smtClean="0">
                <a:latin typeface="Times New Roman" pitchFamily="18" charset="0"/>
                <a:cs typeface="Times New Roman" pitchFamily="18" charset="0"/>
              </a:rPr>
              <a:t>ночами</a:t>
            </a:r>
            <a:r>
              <a:rPr lang="ru-RU" sz="1600" dirty="0" smtClean="0">
                <a:latin typeface="Times New Roman" pitchFamily="18" charset="0"/>
                <a:cs typeface="Times New Roman" pitchFamily="18" charset="0"/>
              </a:rPr>
              <a:t>?"</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А он в ответ: "Есть у меня золото-серебро, сила, да и не урод лицом, а вот здесь стою - сердце прыгает. так бы и простоял всю жизнь".</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Рассмеялась девушка, махнула рукой - ключ шире стал, махнула другой - показались три лебедя. "Вот и выбор твой. Черная лебедь - вечность, белая - жизни полный день, </a:t>
            </a:r>
            <a:r>
              <a:rPr lang="ru-RU" sz="1600" dirty="0" err="1" smtClean="0">
                <a:latin typeface="Times New Roman" pitchFamily="18" charset="0"/>
                <a:cs typeface="Times New Roman" pitchFamily="18" charset="0"/>
              </a:rPr>
              <a:t>розовая</a:t>
            </a:r>
            <a:r>
              <a:rPr lang="ru-RU" sz="1600" dirty="0" smtClean="0">
                <a:latin typeface="Times New Roman" pitchFamily="18" charset="0"/>
                <a:cs typeface="Times New Roman" pitchFamily="18" charset="0"/>
              </a:rPr>
              <a:t> - миг прекрасный. Решай".</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endParaRPr lang="ru-RU"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10"/>
          <p:cNvSpPr>
            <a:spLocks noGrp="1"/>
          </p:cNvSpPr>
          <p:nvPr>
            <p:ph sz="quarter" idx="2"/>
          </p:nvPr>
        </p:nvSpPr>
        <p:spPr>
          <a:xfrm>
            <a:off x="457200" y="500042"/>
            <a:ext cx="4040188" cy="5860278"/>
          </a:xfrm>
        </p:spPr>
        <p:txBody>
          <a:bodyPr>
            <a:normAutofit fontScale="85000" lnSpcReduction="20000"/>
          </a:bodyPr>
          <a:lstStyle/>
          <a:p>
            <a:pPr>
              <a:buNone/>
            </a:pPr>
            <a:r>
              <a:rPr lang="ru-RU" sz="2400" dirty="0" smtClean="0">
                <a:latin typeface="Times New Roman" pitchFamily="18" charset="0"/>
                <a:cs typeface="Times New Roman" pitchFamily="18" charset="0"/>
              </a:rPr>
              <a:t>	Долго </a:t>
            </a:r>
            <a:r>
              <a:rPr lang="ru-RU" sz="2400" dirty="0" smtClean="0">
                <a:latin typeface="Times New Roman" pitchFamily="18" charset="0"/>
                <a:cs typeface="Times New Roman" pitchFamily="18" charset="0"/>
              </a:rPr>
              <a:t>думал помещик Евграф, не понял девицу. Вспомнил, что она дочь Зари и выбрал </a:t>
            </a:r>
            <a:r>
              <a:rPr lang="ru-RU" sz="2400" dirty="0" err="1" smtClean="0">
                <a:latin typeface="Times New Roman" pitchFamily="18" charset="0"/>
                <a:cs typeface="Times New Roman" pitchFamily="18" charset="0"/>
              </a:rPr>
              <a:t>розовую</a:t>
            </a:r>
            <a:r>
              <a:rPr lang="ru-RU" sz="2400" dirty="0" smtClean="0">
                <a:latin typeface="Times New Roman" pitchFamily="18" charset="0"/>
                <a:cs typeface="Times New Roman" pitchFamily="18" charset="0"/>
              </a:rPr>
              <a:t> лебедушку. А </a:t>
            </a:r>
            <a:r>
              <a:rPr lang="ru-RU" sz="2400" dirty="0" err="1" smtClean="0">
                <a:latin typeface="Times New Roman" pitchFamily="18" charset="0"/>
                <a:cs typeface="Times New Roman" pitchFamily="18" charset="0"/>
              </a:rPr>
              <a:t>Зоряна</a:t>
            </a:r>
            <a:r>
              <a:rPr lang="ru-RU" sz="2400" dirty="0" smtClean="0">
                <a:latin typeface="Times New Roman" pitchFamily="18" charset="0"/>
                <a:cs typeface="Times New Roman" pitchFamily="18" charset="0"/>
              </a:rPr>
              <a:t> снова рассмеялась, сказала, что получил он свой миг счастья, да и растаяла.</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Говорили, что помещик потом и вовсе сошел с ума, еще раз пришел к Лебедеву колодцу, положил туда плиту чугунную, под ней зарыл сокровища свои, а сам головой в колодец бросился. Забурлила там вода, высоко поднялась...</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Однажды решили мужики измерить глубину колодца. Семь вожжей связали, камень большой привязали, чтобы ключом не вывернуло его обратно, а до дна так и не достали...</a:t>
            </a:r>
          </a:p>
          <a:p>
            <a:endParaRPr lang="ru-RU" dirty="0"/>
          </a:p>
        </p:txBody>
      </p:sp>
      <p:pic>
        <p:nvPicPr>
          <p:cNvPr id="14" name="Содержимое 13" descr="i.jpg"/>
          <p:cNvPicPr>
            <a:picLocks noGrp="1" noChangeAspect="1"/>
          </p:cNvPicPr>
          <p:nvPr>
            <p:ph sz="quarter" idx="4"/>
          </p:nvPr>
        </p:nvPicPr>
        <p:blipFill>
          <a:blip r:embed="rId2"/>
          <a:stretch>
            <a:fillRect/>
          </a:stretch>
        </p:blipFill>
        <p:spPr>
          <a:xfrm>
            <a:off x="4643438" y="357166"/>
            <a:ext cx="4041775" cy="3044540"/>
          </a:xfrm>
        </p:spPr>
      </p:pic>
      <p:pic>
        <p:nvPicPr>
          <p:cNvPr id="9222" name="Picture 6" descr="C:\Users\ret\Desktop\i (1).png"/>
          <p:cNvPicPr>
            <a:picLocks noChangeAspect="1" noChangeArrowheads="1"/>
          </p:cNvPicPr>
          <p:nvPr/>
        </p:nvPicPr>
        <p:blipFill>
          <a:blip r:embed="rId3" cstate="print"/>
          <a:srcRect/>
          <a:stretch>
            <a:fillRect/>
          </a:stretch>
        </p:blipFill>
        <p:spPr bwMode="auto">
          <a:xfrm>
            <a:off x="5715008" y="3500438"/>
            <a:ext cx="2136285" cy="290035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fontScale="90000"/>
          </a:bodyPr>
          <a:lstStyle/>
          <a:p>
            <a:r>
              <a:rPr lang="ru-RU" dirty="0" smtClean="0"/>
              <a:t>Этапы создание макета колодца</a:t>
            </a:r>
            <a:endParaRPr lang="ru-RU" dirty="0"/>
          </a:p>
        </p:txBody>
      </p:sp>
      <p:pic>
        <p:nvPicPr>
          <p:cNvPr id="13" name="Содержимое 12" descr="20220125_191422.jpg"/>
          <p:cNvPicPr>
            <a:picLocks noGrp="1" noChangeAspect="1"/>
          </p:cNvPicPr>
          <p:nvPr>
            <p:ph sz="half" idx="1"/>
          </p:nvPr>
        </p:nvPicPr>
        <p:blipFill>
          <a:blip r:embed="rId2" cstate="print"/>
          <a:stretch>
            <a:fillRect/>
          </a:stretch>
        </p:blipFill>
        <p:spPr>
          <a:xfrm rot="5400000">
            <a:off x="457200" y="2623344"/>
            <a:ext cx="4038600" cy="3028950"/>
          </a:xfrm>
        </p:spPr>
      </p:pic>
      <p:pic>
        <p:nvPicPr>
          <p:cNvPr id="16" name="Содержимое 15" descr="20220125_195225.jpg"/>
          <p:cNvPicPr>
            <a:picLocks noGrp="1" noChangeAspect="1"/>
          </p:cNvPicPr>
          <p:nvPr>
            <p:ph sz="half" idx="2"/>
          </p:nvPr>
        </p:nvPicPr>
        <p:blipFill>
          <a:blip r:embed="rId3" cstate="print"/>
          <a:stretch>
            <a:fillRect/>
          </a:stretch>
        </p:blipFill>
        <p:spPr>
          <a:xfrm rot="5400000">
            <a:off x="4648200" y="2623344"/>
            <a:ext cx="4038600" cy="302895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1768</TotalTime>
  <Words>324</Words>
  <Application>Microsoft Office PowerPoint</Application>
  <PresentationFormat>Экран (4:3)</PresentationFormat>
  <Paragraphs>19</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Times New Roman</vt:lpstr>
      <vt:lpstr>Roboto</vt:lpstr>
      <vt:lpstr>Поток</vt:lpstr>
      <vt:lpstr>Образовательный бренд территории  «Колодцы Курской области»  </vt:lpstr>
      <vt:lpstr>Актуальность проекта</vt:lpstr>
      <vt:lpstr>Колодцы Курской области</vt:lpstr>
      <vt:lpstr>Скифский колодец (Липино)</vt:lpstr>
      <vt:lpstr>Скифский колодец (Липино)</vt:lpstr>
      <vt:lpstr>Колодец князей Мещерских</vt:lpstr>
      <vt:lpstr>Лебедев колодец (курская легенда)</vt:lpstr>
      <vt:lpstr>Слайд 8</vt:lpstr>
      <vt:lpstr>Этапы создание макета колодца</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Сила ветра</dc:title>
  <dc:creator>Admin</dc:creator>
  <cp:lastModifiedBy>ret</cp:lastModifiedBy>
  <cp:revision>33</cp:revision>
  <dcterms:created xsi:type="dcterms:W3CDTF">2014-09-18T13:09:03Z</dcterms:created>
  <dcterms:modified xsi:type="dcterms:W3CDTF">2022-01-26T03:14:46Z</dcterms:modified>
</cp:coreProperties>
</file>