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0" r:id="rId4"/>
    <p:sldId id="258" r:id="rId5"/>
    <p:sldId id="290" r:id="rId6"/>
    <p:sldId id="289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5" autoAdjust="0"/>
    <p:restoredTop sz="94663" autoAdjust="0"/>
  </p:normalViewPr>
  <p:slideViewPr>
    <p:cSldViewPr>
      <p:cViewPr varScale="1">
        <p:scale>
          <a:sx n="67" d="100"/>
          <a:sy n="67" d="100"/>
        </p:scale>
        <p:origin x="49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2698F-5A32-481A-8BBD-74E2B9BB0557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68994-91DA-46AC-9123-B8DEA45FA7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938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8994-91DA-46AC-9123-B8DEA45FA70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586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jp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5"/>
            <a:ext cx="7772400" cy="109266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Проект «Тур де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Свапс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бюджетное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учреждение дополнительного образования  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«Центр детского творчества"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Железногорска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5274" y="2840744"/>
            <a:ext cx="2393157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Выполнил: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етодист,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педагог дополнительного образования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МБУДО «ЦДТ»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Николай Иванович Дегтярев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28992" y="6448032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Железногорск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Николай\Desktop\DSCN327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8" y="1884179"/>
            <a:ext cx="5759450" cy="31673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0" y="5388607"/>
            <a:ext cx="896448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География проекта: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Курская область, сл. Михайловка, деревня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Ратманово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д.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Моршнево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долина реки Свапа.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3971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714357"/>
            <a:ext cx="4429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Повышение информированности людей об этом месте, заинтересованность в нем, как в месте активного отдыха и информационного развития окружающего нас мира.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Развитие любви и бережного отношения к природе родного края.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D:\Экологическая тропа\14. Стенды с природоохранной деятеьностью\hello_html_2060960d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5784" t="4594" r="8242" b="3959"/>
          <a:stretch>
            <a:fillRect/>
          </a:stretch>
        </p:blipFill>
        <p:spPr bwMode="auto">
          <a:xfrm flipH="1">
            <a:off x="214282" y="857232"/>
            <a:ext cx="1367652" cy="1348657"/>
          </a:xfrm>
          <a:prstGeom prst="rect">
            <a:avLst/>
          </a:prstGeom>
          <a:noFill/>
        </p:spPr>
      </p:pic>
      <p:pic>
        <p:nvPicPr>
          <p:cNvPr id="9" name="Picture 7" descr="D:\Экологическая тропа\14. Стенды с природоохранной деятеьностью\hello_html_m1cdb2363.jpg"/>
          <p:cNvPicPr>
            <a:picLocks noChangeAspect="1" noChangeArrowheads="1"/>
          </p:cNvPicPr>
          <p:nvPr/>
        </p:nvPicPr>
        <p:blipFill>
          <a:blip r:embed="rId3">
            <a:lum/>
          </a:blip>
          <a:srcRect l="3987" t="1968" r="5732" b="2504"/>
          <a:stretch>
            <a:fillRect/>
          </a:stretch>
        </p:blipFill>
        <p:spPr bwMode="auto">
          <a:xfrm flipH="1">
            <a:off x="1643042" y="861250"/>
            <a:ext cx="1359897" cy="1356270"/>
          </a:xfrm>
          <a:prstGeom prst="rect">
            <a:avLst/>
          </a:prstGeom>
          <a:noFill/>
        </p:spPr>
      </p:pic>
      <p:pic>
        <p:nvPicPr>
          <p:cNvPr id="10" name="Picture 28" descr="D:\Экологическая тропа\14. Стенды с природоохранной деятеьностью\lyagushka_751x338.jpg"/>
          <p:cNvPicPr>
            <a:picLocks noChangeAspect="1" noChangeArrowheads="1"/>
          </p:cNvPicPr>
          <p:nvPr/>
        </p:nvPicPr>
        <p:blipFill>
          <a:blip r:embed="rId4">
            <a:lum/>
          </a:blip>
          <a:srcRect t="1442" b="1481"/>
          <a:stretch>
            <a:fillRect/>
          </a:stretch>
        </p:blipFill>
        <p:spPr bwMode="auto">
          <a:xfrm flipH="1">
            <a:off x="3071802" y="860198"/>
            <a:ext cx="1407440" cy="1354277"/>
          </a:xfrm>
          <a:prstGeom prst="rect">
            <a:avLst/>
          </a:prstGeom>
          <a:noFill/>
        </p:spPr>
      </p:pic>
      <p:pic>
        <p:nvPicPr>
          <p:cNvPr id="7169" name="Picture 1" descr="C:\Documents and Settings\Николай\Рабочий стол\Проект\Фотографии\IMG_6613.JPG"/>
          <p:cNvPicPr>
            <a:picLocks noChangeAspect="1" noChangeArrowheads="1"/>
          </p:cNvPicPr>
          <p:nvPr/>
        </p:nvPicPr>
        <p:blipFill>
          <a:blip r:embed="rId5"/>
          <a:srcRect l="6218" r="25212"/>
          <a:stretch>
            <a:fillRect/>
          </a:stretch>
        </p:blipFill>
        <p:spPr bwMode="auto">
          <a:xfrm>
            <a:off x="6000510" y="2428868"/>
            <a:ext cx="3020780" cy="3304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Users\Николай\Desktop\DSCN9021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2228" r="269" b="-234"/>
          <a:stretch/>
        </p:blipFill>
        <p:spPr bwMode="auto">
          <a:xfrm>
            <a:off x="292234" y="3212977"/>
            <a:ext cx="5559136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156176" y="6196663"/>
            <a:ext cx="283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60338"/>
            <a:ext cx="8229600" cy="296842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6" name="AutoShape 6" descr="https://lh6.googleusercontent.com/m8a0toGy_5tJ2LQ7CnvHNMq3XVbcLZ-VWzrwF8zel-0fnR8CwEu1xbIkaJcw2DyaKTqL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https://lh6.googleusercontent.com/m8a0toGy_5tJ2LQ7CnvHNMq3XVbcLZ-VWzrwF8zel-0fnR8CwEu1xbIkaJcw2DyaKTqL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C:\Documents and Settings\Николай\Рабочий стол\Проект\100_0326.JPG"/>
          <p:cNvPicPr>
            <a:picLocks noChangeAspect="1" noChangeArrowheads="1"/>
          </p:cNvPicPr>
          <p:nvPr/>
        </p:nvPicPr>
        <p:blipFill rotWithShape="1">
          <a:blip r:embed="rId2" cstate="print"/>
          <a:srcRect l="18465" r="8015"/>
          <a:stretch/>
        </p:blipFill>
        <p:spPr bwMode="auto">
          <a:xfrm>
            <a:off x="5004048" y="2348880"/>
            <a:ext cx="3882287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7930" y="732293"/>
            <a:ext cx="8673226" cy="19046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Курской области, а также и соседних регионов, которые предпочитают активный отдых на природе. Кроме этого учёные естественнонаучной направленности изучающие животный и растительный мир антропогенных объектов, взаимодействие человека и природы.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r="9051"/>
          <a:stretch/>
        </p:blipFill>
        <p:spPr>
          <a:xfrm>
            <a:off x="179512" y="2348880"/>
            <a:ext cx="4631423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332656"/>
            <a:ext cx="8777318" cy="439718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развить у людей любовь к родному краю, бережное отношение к природе, стремление к изучению окружающего мира, формирование культуры активного и познавательного отдыха.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68760"/>
            <a:ext cx="4861204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физико-географическую характеристику объекта.</a:t>
            </a:r>
          </a:p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исследования водного объекта.</a:t>
            </a:r>
          </a:p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эколого-биологические полевые исследования и выявить обитающие в долине реки виды растений и животных.</a:t>
            </a:r>
          </a:p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туристический маршрут по апробированному участку реки Свапа от сл. Михайловка – д.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Ратманово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Моршнево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Включить в созданные информационные ресурсы информацию по бережному отношению к окружающей среде и вариантам активного отдыха.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0" name="AutoShape 8" descr="https://lh5.googleusercontent.com/fVDOsldSyUGCeaWLrVRhV1UspMjAxAwkPTOrnvsJ7b3orZx61zHe2TNgnYeTtlI0SY3J9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768" y="1268760"/>
            <a:ext cx="3752088" cy="230666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768" y="3967308"/>
            <a:ext cx="3760125" cy="25582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39718"/>
          </a:xfrm>
        </p:spPr>
        <p:txBody>
          <a:bodyPr>
            <a:noAutofit/>
          </a:bodyPr>
          <a:lstStyle/>
          <a:p>
            <a:pPr fontAlgn="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реализации проекта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212976"/>
            <a:ext cx="8858312" cy="3024336"/>
          </a:xfrm>
        </p:spPr>
        <p:txBody>
          <a:bodyPr>
            <a:norm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Использование коллективного, командного подхода: необходимого для создания консенсуса и интеграции действий предполагающий соучастие.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Создание логической структуры, предусматривающей уточнение конкретных результатов, направленных на желательный исход проекта развития. Предусматривает основные обязанности членов созданной команды, отмечает основные внешние условия, показывает, как будут измеряться результаты, и облегчает общение.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Применение сетевого графика, показывающего порядок выполнения задания во времени, что поможет определить последователь и связь действий между собой.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Система оценки необходимая для того, чтобы определять достижения по проекту по сравнению с запланированными характеристиками как во время стадии реализации, так и после ее завершения.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6095037"/>
            <a:ext cx="885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 реализации проекта: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продолжительность 5 лет, (с продлением), начало реализации 2020 год, окончание первого этапа реализации проекта 2025 год.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6" t="8656" b="20470"/>
          <a:stretch/>
        </p:blipFill>
        <p:spPr>
          <a:xfrm>
            <a:off x="107504" y="611170"/>
            <a:ext cx="4031848" cy="25514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r="6327"/>
          <a:stretch/>
        </p:blipFill>
        <p:spPr>
          <a:xfrm>
            <a:off x="5868144" y="632911"/>
            <a:ext cx="3035929" cy="25297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" t="793" r="18103" b="12589"/>
          <a:stretch/>
        </p:blipFill>
        <p:spPr>
          <a:xfrm>
            <a:off x="3275856" y="799899"/>
            <a:ext cx="3024336" cy="21957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562074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механизм реализации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76917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топографических карт, космических снимков и литературных источников, а также полевых исследований дана физико-географическая характеристика объекта. Проведение полевых эколого-биологических исследований по выявлению обитающих видов растений и животных. В течении нескольких сезонов проведение водных походов по данному маршруту. Используя литературные источники изучение исторических аспектов развития данной территории. Проведение и социологического опроса с анализом полученных материалов, на основании которых даны практические рекомендации. Подготовка туристического маршрута с описанием исторических и природных достопримечательностей.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Николай\Desktop\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4986119" cy="25211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" descr="C:\Documents and Settings\Николай\Рабочий стол\Исследовательские 2017-2018\Шорохова Ксения\Карты\5.JPG"/>
          <p:cNvPicPr>
            <a:picLocks noChangeAspect="1" noChangeArrowheads="1"/>
          </p:cNvPicPr>
          <p:nvPr/>
        </p:nvPicPr>
        <p:blipFill>
          <a:blip r:embed="rId4"/>
          <a:srcRect t="11696" b="18128"/>
          <a:stretch>
            <a:fillRect/>
          </a:stretch>
        </p:blipFill>
        <p:spPr bwMode="auto">
          <a:xfrm>
            <a:off x="5292080" y="980728"/>
            <a:ext cx="3610454" cy="25336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2978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1805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план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658138"/>
              </p:ext>
            </p:extLst>
          </p:nvPr>
        </p:nvGraphicFramePr>
        <p:xfrm>
          <a:off x="179512" y="476672"/>
          <a:ext cx="8856984" cy="6030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123"/>
                <a:gridCol w="3719880"/>
                <a:gridCol w="2324925"/>
                <a:gridCol w="2491056"/>
              </a:tblGrid>
              <a:tr h="29199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реализации проекта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осуществления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 anchor="ctr"/>
                </a:tc>
              </a:tr>
              <a:tr h="4379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и сбор первичной информации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Написание отчётов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2020-2025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 anchor="ctr"/>
                </a:tc>
              </a:tr>
              <a:tr h="4379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экспедиционного оборудования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тренировочных сборов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Январь-июнь 2020-2025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 anchor="ctr"/>
                </a:tc>
              </a:tr>
              <a:tr h="4379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полевых исследований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Написание отчётов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2020-2025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 anchor="ctr"/>
                </a:tc>
              </a:tr>
              <a:tr h="58399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гидробиологических экспедиций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Коллекционные сборы живых организмов, фото и видеоматериалы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 2020-2025 гг.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 anchor="ctr"/>
                </a:tc>
              </a:tr>
              <a:tr h="72999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Обработка полученного материала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Написание отчётов, исследовательские работы, научные статьи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Сентябрь-октябрь 2020-2025 гг.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 anchor="ctr"/>
                </a:tc>
              </a:tr>
              <a:tr h="29199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туристического образовательного маршрута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Написание проекта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 anchor="ctr"/>
                </a:tc>
              </a:tr>
              <a:tr h="58399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информационных мультимедийных и сетевых ресурсов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путеводителя, создание сайта и сетевого проекта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 anchor="ctr"/>
                </a:tc>
              </a:tr>
              <a:tr h="29199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проекта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 конференции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 anchor="ctr"/>
                </a:tc>
              </a:tr>
              <a:tr h="4379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Распространение опыта. Публикации, работа со СМИ.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Публикации, видеосюжеты, статьи в газетах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13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11156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Стейкхолдеры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проекта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4357718" cy="2857520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Жители города Железногорска, Железногорского района, а также Курской области и соседних регионов, которые выезжают на отдых.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Обучающиеся школ учреждений дополнительного образования и дошкольники.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Кроме этого учёные естественнонаучной направленности изучающие животный и растительный мир антропогенных объектов, взаимодействие человека и природы. </a:t>
            </a:r>
          </a:p>
          <a:p>
            <a:endParaRPr lang="ru-RU" sz="1600" dirty="0"/>
          </a:p>
        </p:txBody>
      </p:sp>
      <p:pic>
        <p:nvPicPr>
          <p:cNvPr id="11266" name="Picture 2" descr="https://lh6.googleusercontent.com/95p25LkHF5u7nrA6FOS2_jIgw_oqeeRHP3LOfyEor-MLLzFwGUDn6Q0HFbX7aCnnlbFl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9482" y="817224"/>
            <a:ext cx="4320000" cy="28771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https://lh4.googleusercontent.com/mYaS7QXkI-JyuhLMxGWh5j43-L4KBhywEE7b4TUjkE20KRW-Tb1Uz3oWkcXFISWb1OX2rA"/>
          <p:cNvPicPr>
            <a:picLocks noChangeAspect="1" noChangeArrowheads="1"/>
          </p:cNvPicPr>
          <p:nvPr/>
        </p:nvPicPr>
        <p:blipFill>
          <a:blip r:embed="rId3"/>
          <a:srcRect t="9600"/>
          <a:stretch>
            <a:fillRect/>
          </a:stretch>
        </p:blipFill>
        <p:spPr bwMode="auto">
          <a:xfrm>
            <a:off x="4714876" y="3857628"/>
            <a:ext cx="4320000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"/>
          <a:stretch/>
        </p:blipFill>
        <p:spPr>
          <a:xfrm>
            <a:off x="654917" y="3929066"/>
            <a:ext cx="3845645" cy="2750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Партнеры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lh6.googleusercontent.com/gX5XDfcag8qdflcP65OWVjSZotYZwarH-vW3rbDQBz6GPuhIrW_Dpp1esMtTrXKmnyYycQ"/>
          <p:cNvPicPr>
            <a:picLocks noChangeAspect="1" noChangeArrowheads="1"/>
          </p:cNvPicPr>
          <p:nvPr/>
        </p:nvPicPr>
        <p:blipFill>
          <a:blip r:embed="rId2" cstate="print"/>
          <a:srcRect t="27066" r="6072" b="14935"/>
          <a:stretch>
            <a:fillRect/>
          </a:stretch>
        </p:blipFill>
        <p:spPr bwMode="auto">
          <a:xfrm>
            <a:off x="142844" y="764704"/>
            <a:ext cx="5072098" cy="1071570"/>
          </a:xfrm>
          <a:prstGeom prst="rect">
            <a:avLst/>
          </a:prstGeom>
          <a:noFill/>
        </p:spPr>
      </p:pic>
      <p:pic>
        <p:nvPicPr>
          <p:cNvPr id="9220" name="Picture 4" descr="https://lh6.googleusercontent.com/lZO90a8azaDmqzQb3wYzcAWL617gjA8yZe5cZKUlFmIgf2VrL8Of0pztUAUsr_HGntikvw"/>
          <p:cNvPicPr>
            <a:picLocks noChangeAspect="1" noChangeArrowheads="1"/>
          </p:cNvPicPr>
          <p:nvPr/>
        </p:nvPicPr>
        <p:blipFill>
          <a:blip r:embed="rId3"/>
          <a:srcRect l="22917" r="22916"/>
          <a:stretch>
            <a:fillRect/>
          </a:stretch>
        </p:blipFill>
        <p:spPr bwMode="auto">
          <a:xfrm>
            <a:off x="5500693" y="785794"/>
            <a:ext cx="1295861" cy="1428760"/>
          </a:xfrm>
          <a:prstGeom prst="rect">
            <a:avLst/>
          </a:prstGeom>
          <a:noFill/>
        </p:spPr>
      </p:pic>
      <p:pic>
        <p:nvPicPr>
          <p:cNvPr id="9223" name="Picture 7" descr="C:\Documents and Settings\Николай\Рабочий стол\EmbeddedIma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142852"/>
            <a:ext cx="2143140" cy="2143140"/>
          </a:xfrm>
          <a:prstGeom prst="rect">
            <a:avLst/>
          </a:prstGeom>
          <a:noFill/>
        </p:spPr>
      </p:pic>
      <p:pic>
        <p:nvPicPr>
          <p:cNvPr id="9225" name="Picture 9" descr="https://lh5.googleusercontent.com/6TapBc5RWX7GUqXjPPvenm-5yNDnF95bJJVrfPuelcmJG-FHFSrDZjUuASYzYDm7DKHXQA"/>
          <p:cNvPicPr>
            <a:picLocks noChangeAspect="1" noChangeArrowheads="1"/>
          </p:cNvPicPr>
          <p:nvPr/>
        </p:nvPicPr>
        <p:blipFill>
          <a:blip r:embed="rId5"/>
          <a:srcRect t="15625" b="18749"/>
          <a:stretch>
            <a:fillRect/>
          </a:stretch>
        </p:blipFill>
        <p:spPr bwMode="auto">
          <a:xfrm>
            <a:off x="467544" y="1988840"/>
            <a:ext cx="4429156" cy="1299063"/>
          </a:xfrm>
          <a:prstGeom prst="rect">
            <a:avLst/>
          </a:prstGeom>
          <a:noFill/>
        </p:spPr>
      </p:pic>
      <p:pic>
        <p:nvPicPr>
          <p:cNvPr id="9230" name="Picture 14" descr="C:\Documents and Settings\Николай\Рабочий стол\EmbeddedImage (1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45681" y="5481134"/>
            <a:ext cx="4605883" cy="1080000"/>
          </a:xfrm>
          <a:prstGeom prst="rect">
            <a:avLst/>
          </a:prstGeom>
          <a:noFill/>
        </p:spPr>
      </p:pic>
      <p:pic>
        <p:nvPicPr>
          <p:cNvPr id="9235" name="Picture 19" descr="C:\Documents and Settings\Николай\Рабочий стол\EmbeddedImage (2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3252147"/>
            <a:ext cx="1260000" cy="1800000"/>
          </a:xfrm>
          <a:prstGeom prst="rect">
            <a:avLst/>
          </a:prstGeom>
          <a:noFill/>
        </p:spPr>
      </p:pic>
      <p:pic>
        <p:nvPicPr>
          <p:cNvPr id="9236" name="Picture 20" descr="C:\Documents and Settings\Николай\Рабочий стол\EmbeddedImage (4).png"/>
          <p:cNvPicPr>
            <a:picLocks noChangeAspect="1" noChangeArrowheads="1"/>
          </p:cNvPicPr>
          <p:nvPr/>
        </p:nvPicPr>
        <p:blipFill>
          <a:blip r:embed="rId8"/>
          <a:srcRect l="23930" t="7467" r="22928" b="10302"/>
          <a:stretch>
            <a:fillRect/>
          </a:stretch>
        </p:blipFill>
        <p:spPr bwMode="auto">
          <a:xfrm>
            <a:off x="7142014" y="2837569"/>
            <a:ext cx="1644828" cy="1800000"/>
          </a:xfrm>
          <a:prstGeom prst="rect">
            <a:avLst/>
          </a:prstGeom>
          <a:noFill/>
        </p:spPr>
      </p:pic>
      <p:pic>
        <p:nvPicPr>
          <p:cNvPr id="9237" name="Picture 21" descr="C:\Documents and Settings\Николай\Рабочий стол\EmbeddedImage (3)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27902" y="5514888"/>
            <a:ext cx="1833963" cy="10800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858016" y="4623519"/>
            <a:ext cx="2328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Воронежский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государственный университет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00694" y="2214554"/>
            <a:ext cx="1371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Администрация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г. Железногорска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414462"/>
            <a:ext cx="4712680" cy="173269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3971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Новизна и значимость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500570"/>
            <a:ext cx="7143800" cy="2143140"/>
          </a:xfrm>
        </p:spPr>
        <p:txBody>
          <a:bodyPr>
            <a:normAutofit/>
          </a:bodyPr>
          <a:lstStyle/>
          <a:p>
            <a:pPr marL="0" indent="36195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связи с распоряжением правительства Российской Федерации от 5 мая 2018 г. № 872-р и концепцией федеральной целевой программы "Развитие внутреннего и въездного туризма в Российской Федерации (2019 - 2025 годы)" данный проект позволяет внести свой посильный вклад в развитие внутреннего туризма в нашем крае и информирования жителей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нами учитывается заинтересованность муниципальных властей г. Железногорска, которые на межведомственном совете по развитию туризма рассматривали развитие местного туризма в нашем городе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районе.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C:\Documents and Settings\Николай\Рабочий стол\Проект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2499" y="785794"/>
            <a:ext cx="3397454" cy="369015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8194" name="Picture 2" descr="C:\Documents and Settings\Николай\Рабочий стол\Проект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5705" y="785794"/>
            <a:ext cx="3164013" cy="3690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8195" name="Picture 3" descr="C:\Documents and Settings\Николай\Рабочий стол\s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71414"/>
            <a:ext cx="1620000" cy="1891350"/>
          </a:xfrm>
          <a:prstGeom prst="rect">
            <a:avLst/>
          </a:prstGeom>
          <a:noFill/>
        </p:spPr>
      </p:pic>
      <p:pic>
        <p:nvPicPr>
          <p:cNvPr id="8197" name="Picture 5" descr="C:\Documents and Settings\Николай\Рабочий стол\462386_original-696x4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143116"/>
            <a:ext cx="1620000" cy="1024138"/>
          </a:xfrm>
          <a:prstGeom prst="rect">
            <a:avLst/>
          </a:prstGeom>
          <a:noFill/>
        </p:spPr>
      </p:pic>
      <p:pic>
        <p:nvPicPr>
          <p:cNvPr id="8198" name="Picture 6" descr="C:\Documents and Settings\Николай\Рабочий стол\flag_of_kursk_oblast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8794" y="3357562"/>
            <a:ext cx="1620000" cy="1080000"/>
          </a:xfrm>
          <a:prstGeom prst="rect">
            <a:avLst/>
          </a:prstGeom>
          <a:noFill/>
        </p:spPr>
      </p:pic>
      <p:pic>
        <p:nvPicPr>
          <p:cNvPr id="10" name="Picture 4" descr="https://lh6.googleusercontent.com/lZO90a8azaDmqzQb3wYzcAWL617gjA8yZe5cZKUlFmIgf2VrL8Of0pztUAUsr_HGntikvw"/>
          <p:cNvPicPr>
            <a:picLocks noChangeAspect="1" noChangeArrowheads="1"/>
          </p:cNvPicPr>
          <p:nvPr/>
        </p:nvPicPr>
        <p:blipFill>
          <a:blip r:embed="rId7"/>
          <a:srcRect l="22917" r="22916"/>
          <a:stretch>
            <a:fillRect/>
          </a:stretch>
        </p:blipFill>
        <p:spPr bwMode="auto">
          <a:xfrm>
            <a:off x="7358082" y="4857760"/>
            <a:ext cx="1632569" cy="18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727</Words>
  <Application>Microsoft Office PowerPoint</Application>
  <PresentationFormat>Экран (4:3)</PresentationFormat>
  <Paragraphs>81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Проект «Тур де Свапс»</vt:lpstr>
      <vt:lpstr>Целевая аудитория</vt:lpstr>
      <vt:lpstr>Цель проекта: развить у людей любовь к родному краю, бережное отношение к природе, стремление к изучению окружающего мира, формирование культуры активного и познавательного отдыха.</vt:lpstr>
      <vt:lpstr>Методы реализации проекта</vt:lpstr>
      <vt:lpstr>Содержание и механизм реализации проекта</vt:lpstr>
      <vt:lpstr>Календарный план</vt:lpstr>
      <vt:lpstr>Стейкхолдеры проекта</vt:lpstr>
      <vt:lpstr>Партнеры</vt:lpstr>
      <vt:lpstr>Новизна и значимость</vt:lpstr>
      <vt:lpstr>Ожидаемые результаты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проект  «Голубая Лагуна»</dc:title>
  <cp:lastModifiedBy>Николай</cp:lastModifiedBy>
  <cp:revision>57</cp:revision>
  <dcterms:modified xsi:type="dcterms:W3CDTF">2022-01-24T11:43:53Z</dcterms:modified>
</cp:coreProperties>
</file>