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105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>
              <a:lnSpc>
                <a:spcPct val="100000"/>
              </a:lnSpc>
              <a:defRPr sz="8000"/>
            </a:lvl1pPr>
          </a:lstStyle>
          <a:p>
            <a:r>
              <a:t>Образец заголовка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marL="0" lv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Образец подзаголовка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, текст и объект">
    <p:spTree>
      <p:nvGrpSpPr>
        <p:cNvPr id="1" name="Group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>
              <a:buFont typeface="Arial"/>
              <a:buChar char="•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lnSpc>
                <a:spcPct val="100000"/>
              </a:lnSpc>
              <a:buNone/>
              <a:defRPr sz="4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</p:spPr>
        <p:txBody>
          <a:bodyPr anchor="t"/>
          <a:lstStyle>
            <a:defPPr/>
            <a:lvl1pPr marL="0" lv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85" name="Shape 85"/>
          <p:cNvSpPr/>
          <p:nvPr/>
        </p:nvSpPr>
        <p:spPr>
          <a:xfrm>
            <a:off x="4495800" y="3924300"/>
            <a:ext cx="84771" cy="847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86" name="Shape 86"/>
          <p:cNvSpPr/>
          <p:nvPr/>
        </p:nvSpPr>
        <p:spPr>
          <a:xfrm>
            <a:off x="4695825" y="3924300"/>
            <a:ext cx="84771" cy="847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87" name="Shape 87"/>
          <p:cNvSpPr/>
          <p:nvPr/>
        </p:nvSpPr>
        <p:spPr>
          <a:xfrm>
            <a:off x="4296728" y="3924300"/>
            <a:ext cx="84771" cy="847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defPPr/>
            <a:lvl1pPr lvl="0">
              <a:defRPr sz="2400"/>
            </a:lvl1pPr>
            <a:lvl2pPr lvl="1">
              <a:defRPr sz="1600"/>
            </a:lvl2pPr>
            <a:lvl3pPr lvl="2">
              <a:defRPr sz="1600"/>
            </a:lvl3pPr>
            <a:lvl4pPr lvl="3">
              <a:defRPr sz="1600"/>
            </a:lvl4pPr>
            <a:lvl5pPr lvl="4">
              <a:defRPr sz="16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4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 algn="ctr">
              <a:buNone/>
              <a:defRPr sz="2400" b="0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 algn="ctr">
              <a:buNone/>
              <a:defRPr sz="2400" b="0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5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lnSpc>
                <a:spcPct val="100000"/>
              </a:lnSpc>
              <a:defRPr sz="2800" b="0"/>
            </a:lvl1pPr>
          </a:lstStyle>
          <a:p>
            <a:r>
              <a:t>Образец заголовка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body" idx="2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marL="0" lvl="0" indent="0" algn="ctr">
              <a:lnSpc>
                <a:spcPct val="125000"/>
              </a:lnSpc>
              <a:buNone/>
              <a:defRPr sz="1600"/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lnSpc>
                <a:spcPct val="100000"/>
              </a:lnSpc>
              <a:defRPr sz="2800" b="0"/>
            </a:lvl1pPr>
          </a:lstStyle>
          <a:p>
            <a:r>
              <a:t>Образец заголовка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anchor="t"/>
          <a:lstStyle>
            <a:defPPr/>
            <a:lvl1pPr marL="0" lvl="0" indent="0" algn="ctr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r>
              <a:t>Вставка рисунка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marL="0" lvl="0" indent="0" algn="ctr">
              <a:buNone/>
              <a:defRPr sz="1600"/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09.02.2022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</a:grad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anchor="b">
            <a:no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6363347" y="6356350"/>
            <a:ext cx="2085974" cy="365125"/>
          </a:xfrm>
          <a:prstGeom prst="rect">
            <a:avLst/>
          </a:prstGeom>
        </p:spPr>
        <p:txBody>
          <a:bodyPr vert="horz" lIns="91440" tIns="45720" rIns="45720" bIns="45720" anchor="ctr"/>
          <a:lstStyle>
            <a:defPPr/>
            <a:lvl1pPr marL="0" lvl="0" indent="0"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09.02.2022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anchor="ctr"/>
          <a:lstStyle>
            <a:defPPr/>
            <a:lvl1pPr marL="0" lvl="0" indent="0"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anchor="ctr"/>
          <a:lstStyle>
            <a:defPPr/>
            <a:lvl1pPr marL="0" lvl="0" indent="0"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  <p:sp>
        <p:nvSpPr>
          <p:cNvPr id="7" name="Shape 7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hape 8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defPPr/>
      <a:lvl1pPr lvl="0" algn="ctr">
        <a:lnSpc>
          <a:spcPts val="5800"/>
        </a:lnSpc>
        <a:buNone/>
        <a:defRPr sz="5400">
          <a:solidFill>
            <a:schemeClr val="tx2"/>
          </a:solidFill>
          <a:latin typeface="+mn-lt"/>
          <a:ea typeface="+mn-ea"/>
          <a:cs typeface="+mn-cs"/>
        </a:defRPr>
      </a:lvl1pPr>
    </p:titleStyle>
    <p:bodyStyle>
      <a:defPPr/>
      <a:lvl1pPr marL="342900" lvl="0" indent="-342900" algn="l"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  <a:lvl2pPr marL="742950" lvl="1" indent="-285750" algn="l"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2pPr>
      <a:lvl3pPr marL="1143000" lvl="2" indent="-228600" algn="l"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3pPr>
      <a:lvl4pPr marL="1600200" lvl="3" indent="-228600" algn="l"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4pPr>
      <a:lvl5pPr marL="2057400" lvl="4" indent="-228600" algn="l"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5pPr>
      <a:lvl6pPr marL="2514600" lvl="5" indent="-228600" algn="l"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6pPr>
      <a:lvl7pPr marL="2971800" lvl="6" indent="-228600" algn="l"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7pPr>
      <a:lvl8pPr marL="3429000" lvl="7" indent="-228600" algn="l"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8pPr>
      <a:lvl9pPr marL="3886200" lvl="8" indent="-228600" algn="l"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1634580" y="116632"/>
            <a:ext cx="7488832" cy="115212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/>
            <a:lvl1pPr lvl="0"/>
          </a:lstStyle>
          <a:p>
            <a:pPr marL="0" indent="0" algn="ctr">
              <a:buNone/>
            </a:pPr>
            <a:r>
              <a:rPr sz="1400" b="1" spc="1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МУНИЦИПАЛЬНОЕ БЮДЖЕТНОЕ ОБРАЗОВАТЕЛЬНОЕ</a:t>
            </a:r>
          </a:p>
          <a:p>
            <a:pPr marL="0" indent="0" algn="ctr">
              <a:buNone/>
            </a:pPr>
            <a:r>
              <a:rPr sz="1400" b="1" spc="1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УЧРЕЖДЕНИЕ ДОПОЛНИТЕЛЬНОГО ОБРАЗОВАНИЯ</a:t>
            </a:r>
          </a:p>
          <a:p>
            <a:pPr marL="0" indent="0" algn="ctr">
              <a:buNone/>
            </a:pPr>
            <a:r>
              <a:rPr sz="1400" b="1" spc="1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«РАЙОННЫЙ ЦЕНТР ДЕТСКОГО ТВОРЧЕСТВА»</a:t>
            </a:r>
          </a:p>
          <a:p>
            <a:pPr marL="0" indent="0" algn="ctr">
              <a:buNone/>
            </a:pPr>
            <a:r>
              <a:rPr sz="1400" b="1" spc="15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структурное</a:t>
            </a:r>
            <a:r>
              <a:rPr sz="1400" b="1" spc="1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400" b="1" spc="15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подразделение</a:t>
            </a:r>
            <a:endParaRPr sz="1400" b="1" spc="15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sz="1400" b="1" spc="15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Дом</a:t>
            </a:r>
            <a:r>
              <a:rPr sz="1400" b="1" spc="1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spc="15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</a:t>
            </a:r>
            <a:r>
              <a:rPr sz="1400" b="1" spc="15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ворчества</a:t>
            </a:r>
            <a:r>
              <a:rPr sz="1400" b="1" spc="15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400" b="1" spc="1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«ЖУРАВУШКА»</a:t>
            </a:r>
          </a:p>
          <a:p>
            <a:pPr marL="0" indent="0" algn="ctr">
              <a:buNone/>
            </a:pPr>
            <a:endParaRPr sz="3600" b="1" i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91" name="Shape 91"/>
          <p:cNvPicPr/>
          <p:nvPr/>
        </p:nvPicPr>
        <p:blipFill>
          <a:blip r:embed="rId2"/>
          <a:stretch/>
        </p:blipFill>
        <p:spPr>
          <a:xfrm>
            <a:off x="0" y="0"/>
            <a:ext cx="2642354" cy="6813376"/>
          </a:xfrm>
          <a:prstGeom prst="rect">
            <a:avLst/>
          </a:prstGeom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2267744" y="1816177"/>
            <a:ext cx="6876256" cy="230832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4000" b="1" i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Творческий</a:t>
            </a:r>
            <a:r>
              <a:rPr sz="4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4000" b="1" i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проект</a:t>
            </a:r>
            <a:r>
              <a:rPr sz="4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ctr"/>
            <a:r>
              <a:rPr sz="5200" b="1" i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sz="5200" b="1" i="1" spc="2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Уточка</a:t>
            </a:r>
            <a:r>
              <a:rPr lang="ru-RU" sz="5200" b="1" i="1" spc="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</a:t>
            </a:r>
          </a:p>
          <a:p>
            <a:pPr algn="ctr"/>
            <a:r>
              <a:rPr lang="ru-RU" sz="5200" b="1" i="1" spc="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sz="5200" b="1" i="1" spc="2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олховская</a:t>
            </a:r>
            <a:r>
              <a:rPr sz="5200" b="1" i="1" spc="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5200" b="1" i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роспись</a:t>
            </a:r>
            <a:r>
              <a:rPr sz="5200" b="1" i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</p:txBody>
      </p:sp>
      <p:sp>
        <p:nvSpPr>
          <p:cNvPr id="93" name="Shape 93"/>
          <p:cNvSpPr/>
          <p:nvPr/>
        </p:nvSpPr>
        <p:spPr>
          <a:xfrm>
            <a:off x="4355976" y="4869160"/>
            <a:ext cx="4572000" cy="1754326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Проект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разработала</a:t>
            </a:r>
            <a:endParaRPr b="1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обучающаяся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т/о «АРТ-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студия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algn="ctr"/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Березоруцкая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Мария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14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лет</a:t>
            </a:r>
            <a:endParaRPr b="1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Руководитель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–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консультант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педагог</a:t>
            </a:r>
            <a:endParaRPr b="1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дополнительного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образования</a:t>
            </a:r>
            <a:endParaRPr b="1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Самусева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Елена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Николаевна</a:t>
            </a:r>
            <a:endParaRPr b="1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/>
          <p:nvPr/>
        </p:nvPicPr>
        <p:blipFill>
          <a:blip r:embed="rId2"/>
          <a:stretch/>
        </p:blipFill>
        <p:spPr>
          <a:xfrm>
            <a:off x="3031979" y="786629"/>
            <a:ext cx="2792008" cy="5603464"/>
          </a:xfrm>
          <a:prstGeom prst="rect">
            <a:avLst/>
          </a:prstGeom>
        </p:spPr>
      </p:pic>
      <p:sp>
        <p:nvSpPr>
          <p:cNvPr id="160" name="Shape 160"/>
          <p:cNvSpPr/>
          <p:nvPr/>
        </p:nvSpPr>
        <p:spPr>
          <a:xfrm>
            <a:off x="3021746" y="6396383"/>
            <a:ext cx="2802242" cy="40011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000" b="1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Прялка «золоченка»</a:t>
            </a:r>
          </a:p>
        </p:txBody>
      </p:sp>
      <p:sp>
        <p:nvSpPr>
          <p:cNvPr id="161" name="Shape 161"/>
          <p:cNvSpPr/>
          <p:nvPr/>
        </p:nvSpPr>
        <p:spPr>
          <a:xfrm>
            <a:off x="107502" y="17188"/>
            <a:ext cx="8928991" cy="76944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44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История</a:t>
            </a:r>
            <a:r>
              <a:rPr sz="44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4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sz="4400" b="1" i="1" u="sng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sz="4400" b="1" i="1" u="sng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44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росписи</a:t>
            </a:r>
            <a:r>
              <a:rPr sz="44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163" name="Shape 163"/>
          <p:cNvPicPr/>
          <p:nvPr/>
        </p:nvPicPr>
        <p:blipFill>
          <a:blip r:embed="rId3"/>
          <a:stretch/>
        </p:blipFill>
        <p:spPr>
          <a:xfrm>
            <a:off x="0" y="815353"/>
            <a:ext cx="2206157" cy="5688632"/>
          </a:xfrm>
          <a:prstGeom prst="rect">
            <a:avLst/>
          </a:prstGeom>
          <a:ln>
            <a:noFill/>
          </a:ln>
        </p:spPr>
      </p:pic>
      <p:pic>
        <p:nvPicPr>
          <p:cNvPr id="165" name="Shape 165"/>
          <p:cNvPicPr/>
          <p:nvPr/>
        </p:nvPicPr>
        <p:blipFill>
          <a:blip r:embed="rId3"/>
          <a:stretch/>
        </p:blipFill>
        <p:spPr>
          <a:xfrm flipH="1">
            <a:off x="6713486" y="786629"/>
            <a:ext cx="2430513" cy="568863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/>
          <p:nvPr/>
        </p:nvPicPr>
        <p:blipFill>
          <a:blip r:embed="rId2"/>
          <a:stretch/>
        </p:blipFill>
        <p:spPr>
          <a:xfrm>
            <a:off x="1763688" y="188640"/>
            <a:ext cx="5688632" cy="3195486"/>
          </a:xfrm>
          <a:prstGeom prst="rect">
            <a:avLst/>
          </a:prstGeom>
        </p:spPr>
      </p:pic>
      <p:pic>
        <p:nvPicPr>
          <p:cNvPr id="170" name="Shape 170"/>
          <p:cNvPicPr/>
          <p:nvPr/>
        </p:nvPicPr>
        <p:blipFill>
          <a:blip r:embed="rId3"/>
          <a:stretch/>
        </p:blipFill>
        <p:spPr>
          <a:xfrm>
            <a:off x="2097311" y="3815293"/>
            <a:ext cx="5021386" cy="2523839"/>
          </a:xfrm>
          <a:prstGeom prst="rect">
            <a:avLst/>
          </a:prstGeom>
        </p:spPr>
      </p:pic>
      <p:sp>
        <p:nvSpPr>
          <p:cNvPr id="171" name="Shape 171"/>
          <p:cNvSpPr/>
          <p:nvPr/>
        </p:nvSpPr>
        <p:spPr>
          <a:xfrm>
            <a:off x="2847694" y="3384126"/>
            <a:ext cx="3583160" cy="40011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000" b="1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Две стилизованные птицы</a:t>
            </a:r>
          </a:p>
        </p:txBody>
      </p:sp>
      <p:sp>
        <p:nvSpPr>
          <p:cNvPr id="172" name="Shape 172"/>
          <p:cNvSpPr/>
          <p:nvPr/>
        </p:nvSpPr>
        <p:spPr>
          <a:xfrm>
            <a:off x="2802541" y="6345892"/>
            <a:ext cx="3610925" cy="40011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000" b="1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 бокам прялки «серьги»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0" y="19812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1440" tIns="45720" rIns="91440" bIns="45720" anchor="ctr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buNone/>
            </a:pPr>
            <a:r>
              <a:rPr sz="800" b="0" i="0" u="none" strike="noStrike" cap="none" baseline="0">
                <a:solidFill>
                  <a:schemeClr val="tx1"/>
                </a:solidFill>
                <a:latin typeface="Arial"/>
                <a:ea typeface="Arial"/>
                <a:cs typeface="Arial"/>
              </a:rPr>
              <a:t>	</a:t>
            </a:r>
            <a:endParaRPr sz="1800" b="0" i="0" u="none" strike="noStrike" cap="none" baseline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84" name="Shape 184"/>
          <p:cNvPicPr/>
          <p:nvPr/>
        </p:nvPicPr>
        <p:blipFill>
          <a:blip r:embed="rId2"/>
          <a:stretch/>
        </p:blipFill>
        <p:spPr>
          <a:xfrm>
            <a:off x="431538" y="220613"/>
            <a:ext cx="4085737" cy="2971843"/>
          </a:xfrm>
          <a:prstGeom prst="rect">
            <a:avLst/>
          </a:prstGeom>
        </p:spPr>
      </p:pic>
      <p:pic>
        <p:nvPicPr>
          <p:cNvPr id="186" name="Shape 186"/>
          <p:cNvPicPr/>
          <p:nvPr/>
        </p:nvPicPr>
        <p:blipFill>
          <a:blip r:embed="rId3"/>
          <a:stretch/>
        </p:blipFill>
        <p:spPr>
          <a:xfrm>
            <a:off x="304808" y="3308974"/>
            <a:ext cx="4339199" cy="3200394"/>
          </a:xfrm>
          <a:prstGeom prst="rect">
            <a:avLst/>
          </a:prstGeom>
        </p:spPr>
      </p:pic>
      <p:pic>
        <p:nvPicPr>
          <p:cNvPr id="188" name="Shape 188"/>
          <p:cNvPicPr/>
          <p:nvPr/>
        </p:nvPicPr>
        <p:blipFill>
          <a:blip r:embed="rId4"/>
          <a:stretch/>
        </p:blipFill>
        <p:spPr>
          <a:xfrm>
            <a:off x="4932040" y="319294"/>
            <a:ext cx="3768229" cy="2774479"/>
          </a:xfrm>
          <a:prstGeom prst="rect">
            <a:avLst/>
          </a:prstGeom>
        </p:spPr>
      </p:pic>
      <p:pic>
        <p:nvPicPr>
          <p:cNvPr id="190" name="Shape 190"/>
          <p:cNvPicPr/>
          <p:nvPr/>
        </p:nvPicPr>
        <p:blipFill>
          <a:blip r:embed="rId5"/>
          <a:stretch/>
        </p:blipFill>
        <p:spPr>
          <a:xfrm>
            <a:off x="5343996" y="3450965"/>
            <a:ext cx="3159447" cy="2916412"/>
          </a:xfrm>
          <a:prstGeom prst="rect">
            <a:avLst/>
          </a:prstGeom>
        </p:spPr>
      </p:pic>
      <p:sp>
        <p:nvSpPr>
          <p:cNvPr id="191" name="Shape 19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0" y="26130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1440" tIns="45720" rIns="91440" bIns="45720" anchor="ctr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buNone/>
            </a:pPr>
            <a:r>
              <a:rPr sz="1000" b="0" i="0" u="none" strike="noStrike" cap="none" baseline="0">
                <a:solidFill>
                  <a:schemeClr val="tx1"/>
                </a:solidFill>
                <a:latin typeface="Arial"/>
                <a:ea typeface="Arial"/>
                <a:cs typeface="Arial"/>
              </a:rPr>
              <a:t>	</a:t>
            </a:r>
            <a:endParaRPr sz="1800" b="0" i="0" u="none" strike="noStrike" cap="none" baseline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0" y="68643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1440" tIns="45720" rIns="91440" bIns="45720" anchor="ctr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buNone/>
            </a:pPr>
            <a:r>
              <a:rPr sz="1000" b="0" i="0" u="none" strike="noStrike" cap="none" baseline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800" b="0" i="0" u="none" strike="noStrike" cap="none" baseline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107504" y="188640"/>
            <a:ext cx="8928992" cy="58477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Основные</a:t>
            </a:r>
            <a:r>
              <a:rPr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элементы</a:t>
            </a:r>
            <a:r>
              <a:rPr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sz="3200" b="1" i="1" u="sng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sz="3200" b="1" i="1" u="sng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росписи</a:t>
            </a:r>
            <a:endParaRPr sz="3200" b="1" i="1" u="sng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97" name="Shape 197"/>
          <p:cNvPicPr/>
          <p:nvPr/>
        </p:nvPicPr>
        <p:blipFill>
          <a:blip r:embed="rId2"/>
          <a:stretch/>
        </p:blipFill>
        <p:spPr>
          <a:xfrm>
            <a:off x="503548" y="908720"/>
            <a:ext cx="8136904" cy="56166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1897807" y="188640"/>
            <a:ext cx="5616624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Разработка проекта.</a:t>
            </a:r>
          </a:p>
          <a:p>
            <a:pPr algn="ctr"/>
            <a:r>
              <a:rPr sz="3200" b="1" i="1" u="sng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Разработка эскизов</a:t>
            </a:r>
          </a:p>
        </p:txBody>
      </p:sp>
      <p:sp>
        <p:nvSpPr>
          <p:cNvPr id="200" name="Shape 20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02" name="Shape 202"/>
          <p:cNvPicPr/>
          <p:nvPr/>
        </p:nvPicPr>
        <p:blipFill>
          <a:blip r:embed="rId2"/>
          <a:stretch/>
        </p:blipFill>
        <p:spPr>
          <a:xfrm rot="5400000">
            <a:off x="5166335" y="5381697"/>
            <a:ext cx="798638" cy="2059310"/>
          </a:xfrm>
          <a:prstGeom prst="rect">
            <a:avLst/>
          </a:prstGeom>
          <a:ln>
            <a:noFill/>
          </a:ln>
        </p:spPr>
      </p:pic>
      <p:pic>
        <p:nvPicPr>
          <p:cNvPr id="204" name="Shape 204"/>
          <p:cNvPicPr/>
          <p:nvPr/>
        </p:nvPicPr>
        <p:blipFill>
          <a:blip r:embed="rId2"/>
          <a:stretch/>
        </p:blipFill>
        <p:spPr>
          <a:xfrm rot="5400000" flipV="1">
            <a:off x="3124186" y="5398858"/>
            <a:ext cx="798638" cy="2024988"/>
          </a:xfrm>
          <a:prstGeom prst="rect">
            <a:avLst/>
          </a:prstGeom>
          <a:ln>
            <a:noFill/>
          </a:ln>
        </p:spPr>
      </p:pic>
      <p:pic>
        <p:nvPicPr>
          <p:cNvPr id="206" name="Shape 206"/>
          <p:cNvPicPr/>
          <p:nvPr/>
        </p:nvPicPr>
        <p:blipFill>
          <a:blip r:embed="rId3"/>
          <a:stretch/>
        </p:blipFill>
        <p:spPr>
          <a:xfrm>
            <a:off x="1445622" y="1327413"/>
            <a:ext cx="6252755" cy="46380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2051719" y="344513"/>
            <a:ext cx="6996954" cy="606319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Подбор</a:t>
            </a:r>
            <a:r>
              <a:rPr sz="3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материалов</a:t>
            </a:r>
            <a:r>
              <a:rPr sz="3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ctr"/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Материалы</a:t>
            </a:r>
            <a:r>
              <a:rPr sz="3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оборудование</a:t>
            </a:r>
            <a:r>
              <a:rPr sz="3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инструменты</a:t>
            </a:r>
            <a:endParaRPr sz="3600" b="1" spc="2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endParaRPr sz="3600" b="1" spc="2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Белый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или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простой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карандаш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ластик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деревянная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заготовка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–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разделочная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доска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краски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темпера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грунтовка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лак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мелкая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наждачная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бумага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баночка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воды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тряпочка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кисти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кисти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имитация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белку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круглые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- № 6,4,3,2,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кисти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синтетика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грунта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лака</a:t>
            </a:r>
            <a:r>
              <a:rPr dirty="0"/>
              <a:t>.</a:t>
            </a:r>
            <a:endParaRPr b="1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spcBef>
                <a:spcPts val="1200"/>
              </a:spcBef>
            </a:pPr>
            <a:r>
              <a:rPr sz="3600" b="1" spc="2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Основной</a:t>
            </a:r>
            <a:r>
              <a:rPr sz="3600" b="1" spc="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этап</a:t>
            </a:r>
            <a:r>
              <a:rPr sz="3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 algn="ctr"/>
            <a:endParaRPr sz="1200" b="1" spc="2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Организация</a:t>
            </a:r>
            <a:r>
              <a:rPr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рабочего</a:t>
            </a:r>
            <a:r>
              <a:rPr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места</a:t>
            </a:r>
            <a:r>
              <a:rPr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ctr"/>
            <a:endParaRPr sz="3200" b="1" i="1" u="sng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Правила</a:t>
            </a:r>
            <a:r>
              <a:rPr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безопасного</a:t>
            </a:r>
            <a:r>
              <a:rPr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труда</a:t>
            </a:r>
            <a:r>
              <a:rPr sz="32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210" name="Shape 210"/>
          <p:cNvPicPr/>
          <p:nvPr/>
        </p:nvPicPr>
        <p:blipFill>
          <a:blip r:embed="rId2"/>
          <a:stretch/>
        </p:blipFill>
        <p:spPr>
          <a:xfrm>
            <a:off x="-10420" y="332656"/>
            <a:ext cx="2206157" cy="590465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623888" y="44748"/>
            <a:ext cx="7618497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Поэтапное выполнение росписи</a:t>
            </a:r>
          </a:p>
        </p:txBody>
      </p:sp>
      <p:pic>
        <p:nvPicPr>
          <p:cNvPr id="214" name="Shape 214"/>
          <p:cNvPicPr/>
          <p:nvPr/>
        </p:nvPicPr>
        <p:blipFill>
          <a:blip r:embed="rId2"/>
          <a:stretch/>
        </p:blipFill>
        <p:spPr>
          <a:xfrm>
            <a:off x="420819" y="617188"/>
            <a:ext cx="3956899" cy="302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6" name="Shape 216"/>
          <p:cNvPicPr/>
          <p:nvPr/>
        </p:nvPicPr>
        <p:blipFill>
          <a:blip r:embed="rId3"/>
          <a:stretch/>
        </p:blipFill>
        <p:spPr>
          <a:xfrm>
            <a:off x="4676838" y="617188"/>
            <a:ext cx="4062953" cy="307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" name="Shape 218"/>
          <p:cNvPicPr/>
          <p:nvPr/>
        </p:nvPicPr>
        <p:blipFill>
          <a:blip r:embed="rId4"/>
          <a:stretch/>
        </p:blipFill>
        <p:spPr>
          <a:xfrm>
            <a:off x="420818" y="3640834"/>
            <a:ext cx="3956899" cy="314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0" name="Shape 220"/>
          <p:cNvPicPr/>
          <p:nvPr/>
        </p:nvPicPr>
        <p:blipFill>
          <a:blip r:embed="rId5"/>
          <a:stretch/>
        </p:blipFill>
        <p:spPr>
          <a:xfrm>
            <a:off x="4679793" y="3687967"/>
            <a:ext cx="4059998" cy="309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24" name="Shape 224"/>
          <p:cNvPicPr/>
          <p:nvPr/>
        </p:nvPicPr>
        <p:blipFill>
          <a:blip r:embed="rId2"/>
          <a:stretch/>
        </p:blipFill>
        <p:spPr>
          <a:xfrm>
            <a:off x="0" y="0"/>
            <a:ext cx="4479636" cy="326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6" name="Shape 226"/>
          <p:cNvPicPr/>
          <p:nvPr/>
        </p:nvPicPr>
        <p:blipFill>
          <a:blip r:embed="rId3"/>
          <a:stretch/>
        </p:blipFill>
        <p:spPr>
          <a:xfrm>
            <a:off x="4849090" y="1"/>
            <a:ext cx="4294909" cy="326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8" name="Shape 228"/>
          <p:cNvPicPr/>
          <p:nvPr/>
        </p:nvPicPr>
        <p:blipFill>
          <a:blip r:embed="rId4"/>
          <a:stretch/>
        </p:blipFill>
        <p:spPr>
          <a:xfrm>
            <a:off x="2146210" y="3264684"/>
            <a:ext cx="4851579" cy="359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/>
          <p:nvPr/>
        </p:nvPicPr>
        <p:blipFill>
          <a:blip r:embed="rId2"/>
          <a:stretch/>
        </p:blipFill>
        <p:spPr>
          <a:xfrm>
            <a:off x="4562764" y="323273"/>
            <a:ext cx="4581236" cy="610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6" name="Shape 236"/>
          <p:cNvPicPr/>
          <p:nvPr/>
        </p:nvPicPr>
        <p:blipFill>
          <a:blip r:embed="rId3"/>
          <a:stretch/>
        </p:blipFill>
        <p:spPr>
          <a:xfrm>
            <a:off x="304931" y="0"/>
            <a:ext cx="3952903" cy="312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8" name="Shape 238"/>
          <p:cNvPicPr/>
          <p:nvPr/>
        </p:nvPicPr>
        <p:blipFill>
          <a:blip r:embed="rId4"/>
          <a:stretch/>
        </p:blipFill>
        <p:spPr>
          <a:xfrm>
            <a:off x="0" y="3127343"/>
            <a:ext cx="4970282" cy="373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/>
          <p:nvPr/>
        </p:nvPicPr>
        <p:blipFill>
          <a:blip r:embed="rId2"/>
          <a:stretch/>
        </p:blipFill>
        <p:spPr>
          <a:xfrm>
            <a:off x="0" y="471055"/>
            <a:ext cx="9144000" cy="559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107504" y="44624"/>
            <a:ext cx="8928992" cy="101566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Введение.</a:t>
            </a:r>
          </a:p>
          <a:p>
            <a:pPr algn="ctr"/>
            <a:r>
              <a:rPr sz="2400" b="1" i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Подготовительный этап. Обоснование выбора темы</a:t>
            </a:r>
          </a:p>
        </p:txBody>
      </p:sp>
      <p:pic>
        <p:nvPicPr>
          <p:cNvPr id="97" name="Shape 97"/>
          <p:cNvPicPr/>
          <p:nvPr/>
        </p:nvPicPr>
        <p:blipFill>
          <a:blip r:embed="rId2"/>
          <a:stretch/>
        </p:blipFill>
        <p:spPr>
          <a:xfrm>
            <a:off x="-10421" y="905111"/>
            <a:ext cx="2206157" cy="5688632"/>
          </a:xfrm>
          <a:prstGeom prst="rect">
            <a:avLst/>
          </a:prstGeom>
          <a:ln>
            <a:noFill/>
          </a:ln>
        </p:spPr>
      </p:pic>
      <p:pic>
        <p:nvPicPr>
          <p:cNvPr id="99" name="Shape 99"/>
          <p:cNvPicPr/>
          <p:nvPr/>
        </p:nvPicPr>
        <p:blipFill>
          <a:blip r:embed="rId3"/>
          <a:stretch/>
        </p:blipFill>
        <p:spPr>
          <a:xfrm>
            <a:off x="2195736" y="1067158"/>
            <a:ext cx="3027179" cy="3240360"/>
          </a:xfrm>
          <a:prstGeom prst="rect">
            <a:avLst/>
          </a:prstGeom>
          <a:ln>
            <a:noFill/>
          </a:ln>
        </p:spPr>
      </p:pic>
      <p:pic>
        <p:nvPicPr>
          <p:cNvPr id="101" name="Shape 101"/>
          <p:cNvPicPr/>
          <p:nvPr/>
        </p:nvPicPr>
        <p:blipFill>
          <a:blip r:embed="rId4"/>
          <a:stretch/>
        </p:blipFill>
        <p:spPr>
          <a:xfrm>
            <a:off x="4654831" y="3429000"/>
            <a:ext cx="4190322" cy="314380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/>
          <p:nvPr/>
        </p:nvPicPr>
        <p:blipFill>
          <a:blip r:embed="rId2"/>
          <a:stretch/>
        </p:blipFill>
        <p:spPr>
          <a:xfrm>
            <a:off x="6308817" y="1908726"/>
            <a:ext cx="2692537" cy="4130840"/>
          </a:xfrm>
          <a:prstGeom prst="rect">
            <a:avLst/>
          </a:prstGeom>
          <a:ln>
            <a:noFill/>
          </a:ln>
        </p:spPr>
      </p:pic>
      <p:sp>
        <p:nvSpPr>
          <p:cNvPr id="242" name="Shape 242"/>
          <p:cNvSpPr/>
          <p:nvPr/>
        </p:nvSpPr>
        <p:spPr>
          <a:xfrm>
            <a:off x="3945" y="546939"/>
            <a:ext cx="9143999" cy="58477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180975" algn="ctr"/>
            <a:r>
              <a:rPr sz="3200" b="1" i="1" u="sng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Экономическое обоснование проекта.</a:t>
            </a:r>
          </a:p>
        </p:txBody>
      </p:sp>
      <p:sp>
        <p:nvSpPr>
          <p:cNvPr id="243" name="Shape 243"/>
          <p:cNvSpPr/>
          <p:nvPr/>
        </p:nvSpPr>
        <p:spPr>
          <a:xfrm>
            <a:off x="0" y="0"/>
            <a:ext cx="9143997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180975" algn="ctr"/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Заключительный этап.</a:t>
            </a:r>
          </a:p>
        </p:txBody>
      </p:sp>
      <p:pic>
        <p:nvPicPr>
          <p:cNvPr id="245" name="Shape 245"/>
          <p:cNvPicPr/>
          <p:nvPr/>
        </p:nvPicPr>
        <p:blipFill>
          <a:blip r:embed="rId3"/>
          <a:stretch/>
        </p:blipFill>
        <p:spPr>
          <a:xfrm>
            <a:off x="617899" y="1988840"/>
            <a:ext cx="4752528" cy="1835709"/>
          </a:xfrm>
          <a:prstGeom prst="rect">
            <a:avLst/>
          </a:prstGeom>
          <a:ln>
            <a:noFill/>
          </a:ln>
        </p:spPr>
      </p:pic>
      <p:pic>
        <p:nvPicPr>
          <p:cNvPr id="247" name="Shape 247"/>
          <p:cNvPicPr/>
          <p:nvPr/>
        </p:nvPicPr>
        <p:blipFill>
          <a:blip r:embed="rId4"/>
          <a:stretch/>
        </p:blipFill>
        <p:spPr>
          <a:xfrm>
            <a:off x="269207" y="4035130"/>
            <a:ext cx="5400600" cy="2004437"/>
          </a:xfrm>
          <a:prstGeom prst="rect">
            <a:avLst/>
          </a:prstGeom>
          <a:ln>
            <a:noFill/>
          </a:ln>
        </p:spPr>
      </p:pic>
      <p:pic>
        <p:nvPicPr>
          <p:cNvPr id="249" name="Shape 249"/>
          <p:cNvPicPr/>
          <p:nvPr/>
        </p:nvPicPr>
        <p:blipFill>
          <a:blip r:embed="rId5"/>
          <a:stretch/>
        </p:blipFill>
        <p:spPr>
          <a:xfrm>
            <a:off x="5796137" y="3974147"/>
            <a:ext cx="1783505" cy="2682172"/>
          </a:xfrm>
          <a:prstGeom prst="rect">
            <a:avLst/>
          </a:prstGeom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3945" y="1174354"/>
            <a:ext cx="9143999" cy="58477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3200" b="1" i="1" u="sng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Экологическое обоснование проекта.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1979711" y="620688"/>
            <a:ext cx="7056784" cy="477053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28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Цель проекта - </a:t>
            </a:r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расписать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традиционной росписью – </a:t>
            </a:r>
            <a:r>
              <a:rPr lang="ru-RU" sz="23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23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деревянный поднос, нарисовав образ уточки, выполнена.</a:t>
            </a:r>
          </a:p>
          <a:p>
            <a:pPr algn="just"/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Работая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над проектом, я:</a:t>
            </a:r>
          </a:p>
          <a:p>
            <a:pPr lvl="0" algn="just"/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Усовершенствовала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свою технику работы по </a:t>
            </a:r>
            <a:r>
              <a:rPr lang="ru-RU" sz="23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23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росписи.</a:t>
            </a:r>
          </a:p>
          <a:p>
            <a:pPr lvl="0" algn="just"/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Научилась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расписывать </a:t>
            </a:r>
            <a:r>
              <a:rPr lang="ru-RU" sz="23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23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росписью образ птицы – уточку.</a:t>
            </a:r>
          </a:p>
          <a:p>
            <a:pPr lvl="0" algn="just"/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Буду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продолжать расписывать деревянные изделия, сувенирные, для подарков своим родным и близким, чтобы не терять навыки приобретённого опыта и продолжения, сохранения наших народных традиций.</a:t>
            </a:r>
          </a:p>
        </p:txBody>
      </p:sp>
      <p:sp>
        <p:nvSpPr>
          <p:cNvPr id="253" name="Shape 253"/>
          <p:cNvSpPr/>
          <p:nvPr/>
        </p:nvSpPr>
        <p:spPr>
          <a:xfrm>
            <a:off x="4098180" y="81498"/>
            <a:ext cx="2207271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Выводы.</a:t>
            </a:r>
          </a:p>
        </p:txBody>
      </p:sp>
      <p:pic>
        <p:nvPicPr>
          <p:cNvPr id="255" name="Shape 255"/>
          <p:cNvPicPr/>
          <p:nvPr/>
        </p:nvPicPr>
        <p:blipFill>
          <a:blip r:embed="rId2"/>
          <a:stretch/>
        </p:blipFill>
        <p:spPr>
          <a:xfrm>
            <a:off x="24980" y="404663"/>
            <a:ext cx="1954732" cy="568863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341744" y="548680"/>
            <a:ext cx="8460511" cy="469359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2200"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Я горжусь собой, что сделала этот проект, что продолжила совершенствовать свой опыт работы кистевой росписью, этот проект сделала лучше, сложнее, разнообразней и это мое достижение, ведь так здорово, довести начатое дело до конца.</a:t>
            </a:r>
          </a:p>
          <a:p>
            <a:pPr algn="just"/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Мне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очень нравиться работать на деревянной основе художественного изделия, это интересно и одновременно сложно, ведь деревянные изделия бывают разные, объемные, плоские или такие как мой поднос.</a:t>
            </a:r>
          </a:p>
          <a:p>
            <a:pPr algn="just"/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Я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планирую и в дальнейшем совершенствовать декорирование художественных изделий из дерева различной степени сложности - </a:t>
            </a:r>
            <a:r>
              <a:rPr lang="ru-RU" sz="23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23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росписью.</a:t>
            </a:r>
          </a:p>
          <a:p>
            <a:pPr algn="just"/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Я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уверена, что положила начало моим будущим работам.</a:t>
            </a:r>
            <a:endParaRPr sz="2300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3048090" y="3056"/>
            <a:ext cx="3119828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Заключение.</a:t>
            </a:r>
          </a:p>
        </p:txBody>
      </p:sp>
      <p:pic>
        <p:nvPicPr>
          <p:cNvPr id="5" name="Shape 153"/>
          <p:cNvPicPr/>
          <p:nvPr/>
        </p:nvPicPr>
        <p:blipFill>
          <a:blip r:embed="rId2"/>
          <a:stretch/>
        </p:blipFill>
        <p:spPr>
          <a:xfrm rot="5400000">
            <a:off x="5368883" y="4504178"/>
            <a:ext cx="1226213" cy="2950523"/>
          </a:xfrm>
          <a:prstGeom prst="rect">
            <a:avLst/>
          </a:prstGeom>
          <a:ln>
            <a:noFill/>
          </a:ln>
        </p:spPr>
      </p:pic>
      <p:pic>
        <p:nvPicPr>
          <p:cNvPr id="6" name="Shape 155"/>
          <p:cNvPicPr/>
          <p:nvPr/>
        </p:nvPicPr>
        <p:blipFill>
          <a:blip r:embed="rId2"/>
          <a:stretch/>
        </p:blipFill>
        <p:spPr>
          <a:xfrm rot="5400000" flipV="1">
            <a:off x="2434985" y="4520799"/>
            <a:ext cx="1226209" cy="29172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2286000" y="1340768"/>
            <a:ext cx="6606479" cy="378565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-Красавцева А. «Роспись по дереву» - МСП, 2007. </a:t>
            </a:r>
          </a:p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-Логвиненко Г.М.</a:t>
            </a:r>
          </a:p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-Круглова О. В. «Русская народная резьба и роспись по дереву» – М.: Просвещение, 1983</a:t>
            </a:r>
          </a:p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-Мальцев Н. В., «Тарановская Н. В. Русские прялки» – Л., 1970</a:t>
            </a:r>
          </a:p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-https://smittik.livejournal.com/83007.html</a:t>
            </a:r>
          </a:p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-http://rusnardom.ru/musey/hudozhestvennaya-rospis-po-derevu/volhovskaya-rospis-po-derevu/ </a:t>
            </a:r>
          </a:p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-https://www.youtube.com/watch?v=3UHIrw46xZ8 </a:t>
            </a:r>
          </a:p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-https://www.youtube.com/watch?v=fw55RpMUKoM</a:t>
            </a:r>
          </a:p>
          <a:p>
            <a:pPr lvl="0"/>
            <a:r>
              <a:rPr sz="2000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-https://www.youtube.com/watch?v=AHlIEUYGPcs</a:t>
            </a:r>
          </a:p>
        </p:txBody>
      </p:sp>
      <p:sp>
        <p:nvSpPr>
          <p:cNvPr id="262" name="Shape 262"/>
          <p:cNvSpPr/>
          <p:nvPr/>
        </p:nvSpPr>
        <p:spPr>
          <a:xfrm>
            <a:off x="1187624" y="32048"/>
            <a:ext cx="7804509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Список источников информации</a:t>
            </a:r>
          </a:p>
        </p:txBody>
      </p:sp>
      <p:pic>
        <p:nvPicPr>
          <p:cNvPr id="264" name="Shape 264"/>
          <p:cNvPicPr/>
          <p:nvPr/>
        </p:nvPicPr>
        <p:blipFill>
          <a:blip r:embed="rId2"/>
          <a:stretch/>
        </p:blipFill>
        <p:spPr>
          <a:xfrm>
            <a:off x="9947" y="404664"/>
            <a:ext cx="2206157" cy="590465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/>
          <p:nvPr/>
        </p:nvPicPr>
        <p:blipFill>
          <a:blip r:embed="rId2"/>
          <a:stretch/>
        </p:blipFill>
        <p:spPr>
          <a:xfrm>
            <a:off x="3472573" y="548680"/>
            <a:ext cx="2120900" cy="4997450"/>
          </a:xfrm>
          <a:prstGeom prst="rect">
            <a:avLst/>
          </a:prstGeom>
          <a:ln>
            <a:noFill/>
          </a:ln>
        </p:spPr>
      </p:pic>
      <p:pic>
        <p:nvPicPr>
          <p:cNvPr id="269" name="Shape 269"/>
          <p:cNvPicPr/>
          <p:nvPr/>
        </p:nvPicPr>
        <p:blipFill>
          <a:blip r:embed="rId3"/>
          <a:stretch/>
        </p:blipFill>
        <p:spPr>
          <a:xfrm rot="5400000">
            <a:off x="6111743" y="4479491"/>
            <a:ext cx="1217529" cy="3139430"/>
          </a:xfrm>
          <a:prstGeom prst="rect">
            <a:avLst/>
          </a:prstGeom>
          <a:ln>
            <a:noFill/>
          </a:ln>
        </p:spPr>
      </p:pic>
      <p:pic>
        <p:nvPicPr>
          <p:cNvPr id="271" name="Shape 271"/>
          <p:cNvPicPr/>
          <p:nvPr/>
        </p:nvPicPr>
        <p:blipFill>
          <a:blip r:embed="rId3"/>
          <a:stretch/>
        </p:blipFill>
        <p:spPr>
          <a:xfrm rot="5400000" flipV="1">
            <a:off x="1808186" y="4505649"/>
            <a:ext cx="1217530" cy="3087110"/>
          </a:xfrm>
          <a:prstGeom prst="rect">
            <a:avLst/>
          </a:prstGeom>
          <a:ln>
            <a:noFill/>
          </a:ln>
        </p:spPr>
      </p:pic>
      <p:sp>
        <p:nvSpPr>
          <p:cNvPr id="272" name="Shape 272"/>
          <p:cNvSpPr/>
          <p:nvPr/>
        </p:nvSpPr>
        <p:spPr>
          <a:xfrm rot="21231066">
            <a:off x="763747" y="515831"/>
            <a:ext cx="2715618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Спасибо за</a:t>
            </a:r>
          </a:p>
        </p:txBody>
      </p:sp>
      <p:sp>
        <p:nvSpPr>
          <p:cNvPr id="273" name="Shape 273"/>
          <p:cNvSpPr/>
          <p:nvPr/>
        </p:nvSpPr>
        <p:spPr>
          <a:xfrm rot="598967">
            <a:off x="5664809" y="602737"/>
            <a:ext cx="2715617" cy="646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0" y="10840"/>
            <a:ext cx="9144001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180975" algn="just"/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Мои первые работы по росписи 2018г.</a:t>
            </a:r>
          </a:p>
        </p:txBody>
      </p:sp>
      <p:pic>
        <p:nvPicPr>
          <p:cNvPr id="105" name="Shape 105"/>
          <p:cNvPicPr/>
          <p:nvPr/>
        </p:nvPicPr>
        <p:blipFill>
          <a:blip r:embed="rId2"/>
          <a:stretch/>
        </p:blipFill>
        <p:spPr>
          <a:xfrm>
            <a:off x="2543087" y="632044"/>
            <a:ext cx="2167417" cy="3193554"/>
          </a:xfrm>
          <a:prstGeom prst="rect">
            <a:avLst/>
          </a:prstGeom>
          <a:ln>
            <a:noFill/>
          </a:ln>
        </p:spPr>
      </p:pic>
      <p:pic>
        <p:nvPicPr>
          <p:cNvPr id="107" name="Shape 107"/>
          <p:cNvPicPr/>
          <p:nvPr/>
        </p:nvPicPr>
        <p:blipFill>
          <a:blip r:embed="rId3"/>
          <a:stretch/>
        </p:blipFill>
        <p:spPr>
          <a:xfrm>
            <a:off x="4783623" y="655285"/>
            <a:ext cx="2085287" cy="3170313"/>
          </a:xfrm>
          <a:prstGeom prst="rect">
            <a:avLst/>
          </a:prstGeom>
          <a:ln>
            <a:noFill/>
          </a:ln>
        </p:spPr>
      </p:pic>
      <p:pic>
        <p:nvPicPr>
          <p:cNvPr id="109" name="Shape 109"/>
          <p:cNvPicPr/>
          <p:nvPr/>
        </p:nvPicPr>
        <p:blipFill>
          <a:blip r:embed="rId4"/>
          <a:stretch/>
        </p:blipFill>
        <p:spPr>
          <a:xfrm>
            <a:off x="23587" y="632044"/>
            <a:ext cx="2304256" cy="3193554"/>
          </a:xfrm>
          <a:prstGeom prst="rect">
            <a:avLst/>
          </a:prstGeom>
          <a:ln>
            <a:noFill/>
          </a:ln>
        </p:spPr>
      </p:pic>
      <p:pic>
        <p:nvPicPr>
          <p:cNvPr id="111" name="Shape 111"/>
          <p:cNvPicPr/>
          <p:nvPr/>
        </p:nvPicPr>
        <p:blipFill>
          <a:blip r:embed="rId5"/>
          <a:stretch/>
        </p:blipFill>
        <p:spPr>
          <a:xfrm>
            <a:off x="1263768" y="3645024"/>
            <a:ext cx="2326137" cy="3212976"/>
          </a:xfrm>
          <a:prstGeom prst="rect">
            <a:avLst/>
          </a:prstGeom>
          <a:ln>
            <a:noFill/>
          </a:ln>
        </p:spPr>
      </p:pic>
      <p:pic>
        <p:nvPicPr>
          <p:cNvPr id="113" name="Shape 113"/>
          <p:cNvPicPr/>
          <p:nvPr/>
        </p:nvPicPr>
        <p:blipFill>
          <a:blip r:embed="rId6"/>
          <a:stretch/>
        </p:blipFill>
        <p:spPr>
          <a:xfrm>
            <a:off x="6953704" y="657171"/>
            <a:ext cx="2164425" cy="3168427"/>
          </a:xfrm>
          <a:prstGeom prst="rect">
            <a:avLst/>
          </a:prstGeom>
          <a:ln>
            <a:noFill/>
          </a:ln>
        </p:spPr>
      </p:pic>
      <p:pic>
        <p:nvPicPr>
          <p:cNvPr id="115" name="Shape 115"/>
          <p:cNvPicPr/>
          <p:nvPr/>
        </p:nvPicPr>
        <p:blipFill>
          <a:blip r:embed="rId7"/>
          <a:stretch/>
        </p:blipFill>
        <p:spPr>
          <a:xfrm>
            <a:off x="3600293" y="3659088"/>
            <a:ext cx="2269737" cy="3198912"/>
          </a:xfrm>
          <a:prstGeom prst="rect">
            <a:avLst/>
          </a:prstGeom>
          <a:ln>
            <a:noFill/>
          </a:ln>
        </p:spPr>
      </p:pic>
      <p:pic>
        <p:nvPicPr>
          <p:cNvPr id="117" name="Shape 117"/>
          <p:cNvPicPr/>
          <p:nvPr/>
        </p:nvPicPr>
        <p:blipFill>
          <a:blip r:embed="rId8"/>
          <a:stretch/>
        </p:blipFill>
        <p:spPr>
          <a:xfrm>
            <a:off x="5805282" y="3645024"/>
            <a:ext cx="2300117" cy="321297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/>
          <p:nvPr/>
        </p:nvPicPr>
        <p:blipFill>
          <a:blip r:embed="rId2"/>
          <a:stretch/>
        </p:blipFill>
        <p:spPr>
          <a:xfrm>
            <a:off x="44746" y="804368"/>
            <a:ext cx="9056886" cy="6048671"/>
          </a:xfrm>
          <a:prstGeom prst="rect">
            <a:avLst/>
          </a:prstGeom>
          <a:ln>
            <a:noFill/>
          </a:ln>
        </p:spPr>
      </p:pic>
      <p:sp>
        <p:nvSpPr>
          <p:cNvPr id="121" name="Shape 121"/>
          <p:cNvSpPr/>
          <p:nvPr/>
        </p:nvSpPr>
        <p:spPr>
          <a:xfrm>
            <a:off x="0" y="10840"/>
            <a:ext cx="9144001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180975" algn="ctr"/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Мои работы по росписи 2019г.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1796827" y="176020"/>
            <a:ext cx="7161186" cy="54746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Актуальность:</a:t>
            </a:r>
            <a:r>
              <a:rPr b="1" u="sng"/>
              <a:t> </a:t>
            </a:r>
          </a:p>
        </p:txBody>
      </p:sp>
      <p:pic>
        <p:nvPicPr>
          <p:cNvPr id="125" name="Shape 125"/>
          <p:cNvPicPr/>
          <p:nvPr/>
        </p:nvPicPr>
        <p:blipFill>
          <a:blip r:embed="rId2"/>
          <a:stretch/>
        </p:blipFill>
        <p:spPr>
          <a:xfrm>
            <a:off x="-10421" y="422864"/>
            <a:ext cx="2111939" cy="5445688"/>
          </a:xfrm>
          <a:prstGeom prst="rect">
            <a:avLst/>
          </a:prstGeom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1907703" y="422864"/>
            <a:ext cx="7164288" cy="447814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3200"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 наше время очень мало людей интересуется народными традициями. </a:t>
            </a:r>
            <a:r>
              <a:rPr lang="ru-RU" sz="23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Волховская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роспись берет свое начало с конца XIX в., а в XX в. она была утрачена из-за растущей промышленности, из-за того, что вышли из обихода изделия, на которые она наносилась.</a:t>
            </a:r>
          </a:p>
          <a:p>
            <a:pPr algn="just"/>
            <a:r>
              <a:rPr lang="ru-RU" sz="23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Сегодня</a:t>
            </a:r>
            <a:r>
              <a:rPr lang="ru-RU" sz="23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воссоздавая историю и возвращая давние традиции региона Ленинградской области, мы передаем культурное и историческое наследие территории через поколения, мы должны ее сохранить, иначе наши традиции пропадут, исчезнут!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309072" y="6300891"/>
            <a:ext cx="1940074" cy="335496"/>
          </a:xfrm>
          <a:prstGeom prst="rect">
            <a:avLst/>
          </a:prstGeom>
        </p:spPr>
        <p:txBody>
          <a:bodyPr vert="horz" lIns="91440" tIns="45720" rIns="91440" bIns="45720" anchor="b">
            <a:noAutofit/>
          </a:bodyPr>
          <a:lstStyle>
            <a:defPPr/>
            <a:lvl1pPr marL="0" lvl="0" indent="0" algn="ctr">
              <a:lnSpc>
                <a:spcPts val="5800"/>
              </a:lnSpc>
              <a:buNone/>
              <a:defRPr sz="5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sz="14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Волховский розан</a:t>
            </a:r>
          </a:p>
        </p:txBody>
      </p:sp>
      <p:pic>
        <p:nvPicPr>
          <p:cNvPr id="129" name="Shape 129"/>
          <p:cNvPicPr/>
          <p:nvPr/>
        </p:nvPicPr>
        <p:blipFill>
          <a:blip r:embed="rId3"/>
          <a:stretch/>
        </p:blipFill>
        <p:spPr>
          <a:xfrm>
            <a:off x="4177691" y="4453304"/>
            <a:ext cx="2075943" cy="22952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0" y="932874"/>
            <a:ext cx="9144000" cy="4645891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>
              <a:lnSpc>
                <a:spcPct val="150000"/>
              </a:lnSpc>
            </a:pPr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Проблема</a:t>
            </a:r>
            <a:r>
              <a:rPr sz="3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решение</a:t>
            </a:r>
            <a:r>
              <a:rPr sz="3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600" b="1" spc="2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проблемы</a:t>
            </a:r>
            <a:r>
              <a:rPr sz="3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sz="1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sz="1600" b="1" spc="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sz="2600" b="1" i="1" u="sng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Проблема</a:t>
            </a:r>
            <a:r>
              <a:rPr sz="26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sz="2600"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br>
              <a:rPr sz="2600"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Я знаю, умею, есть навыки выполнения свободно-кистевой росписи, а именно </a:t>
            </a:r>
            <a:r>
              <a:rPr lang="ru-RU" sz="20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20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lang="ru-RU"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училась этому три года, но у меня нет практики в создании образов птиц</a:t>
            </a:r>
            <a:br>
              <a:rPr lang="ru-RU"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sz="2600" b="1" i="1" u="sng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Решение</a:t>
            </a:r>
            <a:r>
              <a:rPr sz="2600" b="1" i="1" u="sng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6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проблемы</a:t>
            </a:r>
            <a:r>
              <a:rPr sz="26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: </a:t>
            </a:r>
            <a:br>
              <a:rPr sz="26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Я хочу традиционной кистевой росписью, </a:t>
            </a:r>
            <a:r>
              <a:rPr lang="ru-RU" sz="20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20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lang="ru-RU"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расписать деревянный поднос, нарисовав птицу - уточку.</a:t>
            </a:r>
            <a:r>
              <a:rPr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sz="2600" b="1" i="1" u="sng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Цель</a:t>
            </a:r>
            <a:r>
              <a:rPr sz="2600" b="1" i="1" u="sng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600" b="1" i="1" u="sng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проекта</a:t>
            </a:r>
            <a:r>
              <a:rPr sz="26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: </a:t>
            </a:r>
            <a:br>
              <a:rPr sz="2600" b="1" i="1" u="sng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Расписать традиционной росписью – </a:t>
            </a:r>
            <a:r>
              <a:rPr lang="ru-RU" sz="20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20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lang="ru-RU" sz="20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деревянный поднос, нарисовать образ уточки.</a:t>
            </a:r>
            <a:endParaRPr sz="2000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33" name="Shape 133"/>
          <p:cNvPicPr/>
          <p:nvPr/>
        </p:nvPicPr>
        <p:blipFill>
          <a:blip r:embed="rId2"/>
          <a:stretch/>
        </p:blipFill>
        <p:spPr>
          <a:xfrm rot="5400000">
            <a:off x="6034823" y="4211401"/>
            <a:ext cx="1252286" cy="3802287"/>
          </a:xfrm>
          <a:prstGeom prst="rect">
            <a:avLst/>
          </a:prstGeom>
          <a:ln>
            <a:noFill/>
          </a:ln>
        </p:spPr>
      </p:pic>
      <p:pic>
        <p:nvPicPr>
          <p:cNvPr id="135" name="Shape 135"/>
          <p:cNvPicPr/>
          <p:nvPr/>
        </p:nvPicPr>
        <p:blipFill>
          <a:blip r:embed="rId2"/>
          <a:stretch/>
        </p:blipFill>
        <p:spPr>
          <a:xfrm rot="5400000" flipV="1">
            <a:off x="1725744" y="4243085"/>
            <a:ext cx="1252286" cy="373892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2290985" y="1205963"/>
            <a:ext cx="6732240" cy="455252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l">
              <a:lnSpc>
                <a:spcPct val="150000"/>
              </a:lnSpc>
            </a:pP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―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Закрепить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знания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истории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волховской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росписи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―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Разработать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эскизы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―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Расписать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sz="32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sz="32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росписью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деревянную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заготовку</a:t>
            </a:r>
            <a:r>
              <a:rPr sz="32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2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</a:t>
            </a:r>
            <a:r>
              <a:rPr lang="ru-RU" sz="32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поднос</a:t>
            </a:r>
            <a:r>
              <a:rPr sz="32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3200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39" name="Shape 139"/>
          <p:cNvPicPr/>
          <p:nvPr/>
        </p:nvPicPr>
        <p:blipFill>
          <a:blip r:embed="rId2"/>
          <a:stretch/>
        </p:blipFill>
        <p:spPr>
          <a:xfrm>
            <a:off x="-10420" y="449752"/>
            <a:ext cx="2206157" cy="5688632"/>
          </a:xfrm>
          <a:prstGeom prst="rect">
            <a:avLst/>
          </a:prstGeom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4644007" y="326840"/>
            <a:ext cx="1670073" cy="5847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200" b="1" i="1" u="sng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75246" y="1330099"/>
            <a:ext cx="8666186" cy="83099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Повторить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закрепить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ранее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собранную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информацию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историю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sz="24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олховской</a:t>
            </a:r>
            <a:r>
              <a:rPr sz="24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росписи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143" name="Shape 143"/>
          <p:cNvSpPr/>
          <p:nvPr/>
        </p:nvSpPr>
        <p:spPr>
          <a:xfrm>
            <a:off x="99145" y="1399"/>
            <a:ext cx="8928992" cy="113877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Анализ предстоящей деятельности.</a:t>
            </a:r>
          </a:p>
          <a:p>
            <a:pPr algn="ctr"/>
            <a:r>
              <a:rPr sz="3200" b="1" i="1" u="sng" spc="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Последовательность действий</a:t>
            </a:r>
          </a:p>
        </p:txBody>
      </p:sp>
      <p:sp>
        <p:nvSpPr>
          <p:cNvPr id="144" name="Shape 144"/>
          <p:cNvSpPr/>
          <p:nvPr/>
        </p:nvSpPr>
        <p:spPr>
          <a:xfrm>
            <a:off x="175246" y="2071723"/>
            <a:ext cx="5993390" cy="415498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Разработать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эскизы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/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Подготовить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инструменты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материалы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/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Организовать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рабочее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место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/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Создать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условия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безопасного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труда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/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Расписать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волховской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росписью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деревянную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заготов</a:t>
            </a:r>
            <a:r>
              <a:rPr lang="ru-RU" sz="24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ку - поднос</a:t>
            </a:r>
            <a:r>
              <a:rPr sz="2400" spc="1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400" spc="100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Сделать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экономическое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обоснование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проекта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/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Сделать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экологическое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обоснование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проекта</a:t>
            </a:r>
            <a:r>
              <a:rPr sz="2400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146" name="Shape 146"/>
          <p:cNvPicPr/>
          <p:nvPr/>
        </p:nvPicPr>
        <p:blipFill>
          <a:blip r:embed="rId2"/>
          <a:stretch/>
        </p:blipFill>
        <p:spPr>
          <a:xfrm>
            <a:off x="6228184" y="1988840"/>
            <a:ext cx="2553700" cy="4248472"/>
          </a:xfrm>
          <a:prstGeom prst="rect">
            <a:avLst/>
          </a:prstGeom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5889033" y="6312384"/>
            <a:ext cx="3232000" cy="335496"/>
          </a:xfrm>
          <a:prstGeom prst="rect">
            <a:avLst/>
          </a:prstGeom>
        </p:spPr>
        <p:txBody>
          <a:bodyPr vert="horz" lIns="91440" tIns="45720" rIns="91440" bIns="45720" anchor="b">
            <a:noAutofit/>
          </a:bodyPr>
          <a:lstStyle>
            <a:defPPr/>
            <a:lvl1pPr marL="0" lvl="0" indent="0" algn="ctr">
              <a:lnSpc>
                <a:spcPts val="5800"/>
              </a:lnSpc>
              <a:buNone/>
              <a:defRPr sz="5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sz="14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Волховский розан и ромашка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251519" y="116632"/>
            <a:ext cx="8636496" cy="943745"/>
          </a:xfrm>
          <a:prstGeom prst="rect">
            <a:avLst/>
          </a:prstGeom>
        </p:spPr>
        <p:txBody>
          <a:bodyPr vert="horz" lIns="91440" tIns="45720" rIns="91440" bIns="45720" anchor="b">
            <a:noAutofit/>
          </a:bodyPr>
          <a:lstStyle>
            <a:defPPr/>
            <a:lvl1pPr marL="0" lvl="0" indent="0" algn="ctr">
              <a:lnSpc>
                <a:spcPct val="100000"/>
              </a:lnSpc>
              <a:buNone/>
              <a:defRPr sz="28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Сбор информации.</a:t>
            </a:r>
            <a:br>
              <a:rPr sz="3600" b="1" spc="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endParaRPr sz="3200" b="1" i="1" u="sng" spc="1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51" name="Shape 151"/>
          <p:cNvPicPr/>
          <p:nvPr/>
        </p:nvPicPr>
        <p:blipFill>
          <a:blip r:embed="rId2"/>
          <a:stretch/>
        </p:blipFill>
        <p:spPr>
          <a:xfrm>
            <a:off x="537320" y="580255"/>
            <a:ext cx="8064896" cy="5046322"/>
          </a:xfrm>
          <a:prstGeom prst="rect">
            <a:avLst/>
          </a:prstGeom>
        </p:spPr>
      </p:pic>
      <p:pic>
        <p:nvPicPr>
          <p:cNvPr id="153" name="Shape 153"/>
          <p:cNvPicPr/>
          <p:nvPr/>
        </p:nvPicPr>
        <p:blipFill>
          <a:blip r:embed="rId3"/>
          <a:stretch/>
        </p:blipFill>
        <p:spPr>
          <a:xfrm rot="5400000">
            <a:off x="5346512" y="5163049"/>
            <a:ext cx="798638" cy="2448272"/>
          </a:xfrm>
          <a:prstGeom prst="rect">
            <a:avLst/>
          </a:prstGeom>
          <a:ln>
            <a:noFill/>
          </a:ln>
        </p:spPr>
      </p:pic>
      <p:pic>
        <p:nvPicPr>
          <p:cNvPr id="155" name="Shape 155"/>
          <p:cNvPicPr/>
          <p:nvPr/>
        </p:nvPicPr>
        <p:blipFill>
          <a:blip r:embed="rId3"/>
          <a:stretch/>
        </p:blipFill>
        <p:spPr>
          <a:xfrm rot="5400000" flipV="1">
            <a:off x="2890330" y="5176844"/>
            <a:ext cx="798637" cy="2420684"/>
          </a:xfrm>
          <a:prstGeom prst="rect">
            <a:avLst/>
          </a:prstGeom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1" y="5627054"/>
            <a:ext cx="9143999" cy="3693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Старая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Ладога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город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который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находится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не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далеко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от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1" spc="1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Волхова</a:t>
            </a:r>
            <a:r>
              <a:rPr b="1" spc="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</a:majorFont>
      <a:minorFont>
        <a:latin typeface="Palatino Linotype"/>
        <a:ea typeface=""/>
        <a:cs typeface="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8575">
          <a:solidFill>
            <a:schemeClr val="phClr"/>
          </a:solidFill>
          <a:prstDash val="solid"/>
        </a:ln>
        <a:ln w="508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</a:gradFill>
        <a:no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31</TotalTime>
  <Words>633</Words>
  <Application>Microsoft Office PowerPoint</Application>
  <DocSecurity>0</DocSecurity>
  <PresentationFormat>Экран (4:3)</PresentationFormat>
  <Paragraphs>84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Актуальность: </vt:lpstr>
      <vt:lpstr>Проблема и решение проблемы: Проблема:  Я знаю, умею, есть навыки выполнения свободно-кистевой росписи, а именно Волховской, училась этому три года, но у меня нет практики в создании образов птиц Решение проблемы:  Я хочу традиционной кистевой росписью, Волховской, расписать деревянный поднос, нарисовав птицу - уточку. Цель проекта:  Расписать традиционной росписью – Волховской, деревянный поднос, нарисовать образ уточки.</vt:lpstr>
      <vt:lpstr>―Закрепить знания по истории волховской росписи. ― Разработать эскизы. ― Расписать Волховской росписью деревянную заготовку – поднос.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</cp:revision>
  <dcterms:modified xsi:type="dcterms:W3CDTF">2022-05-17T20:38:21Z</dcterms:modified>
</cp:coreProperties>
</file>